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7" r:id="rId3"/>
    <p:sldId id="258" r:id="rId4"/>
    <p:sldId id="270" r:id="rId5"/>
    <p:sldId id="271" r:id="rId6"/>
    <p:sldId id="269" r:id="rId7"/>
    <p:sldId id="272" r:id="rId8"/>
    <p:sldId id="273" r:id="rId9"/>
    <p:sldId id="276" r:id="rId10"/>
    <p:sldId id="265" r:id="rId11"/>
    <p:sldId id="277" r:id="rId12"/>
    <p:sldId id="278" r:id="rId13"/>
    <p:sldId id="279" r:id="rId14"/>
    <p:sldId id="281" r:id="rId15"/>
    <p:sldId id="267" r:id="rId16"/>
    <p:sldId id="266"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130"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layout/>
      <c:overlay val="0"/>
      <c:spPr>
        <a:noFill/>
        <a:ln>
          <a:noFill/>
        </a:ln>
        <a:effectLst/>
      </c:spPr>
    </c:title>
    <c:autoTitleDeleted val="0"/>
    <c:plotArea>
      <c:layout>
        <c:manualLayout>
          <c:layoutTarget val="inner"/>
          <c:xMode val="edge"/>
          <c:yMode val="edge"/>
          <c:x val="0.0562604267198674"/>
          <c:y val="0.131412620007146"/>
          <c:w val="0.88452052563666"/>
          <c:h val="0.612908256980072"/>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lang="en-US"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ser>
        <c:dLbls>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crossAx val="361980944"/>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bg1"/>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cxnId="{92060D04-94CD-4C92-9F7F-E11A05F1E3D0}" type="parTrans">
      <dgm:prSet/>
      <dgm:spPr/>
      <dgm:t>
        <a:bodyPr/>
        <a:lstStyle/>
        <a:p>
          <a:endParaRPr lang="en-IN"/>
        </a:p>
      </dgm:t>
    </dgm:pt>
    <dgm:pt modelId="{71E50C64-BB99-47E4-ABA3-795C036DB2C1}" cxnId="{92060D04-94CD-4C92-9F7F-E11A05F1E3D0}" type="sibTrans">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cxnId="{5F48B045-75C3-4A00-98A3-98FD1EF0404E}" type="parTrans">
      <dgm:prSet/>
      <dgm:spPr/>
      <dgm:t>
        <a:bodyPr/>
        <a:lstStyle/>
        <a:p>
          <a:endParaRPr lang="en-IN"/>
        </a:p>
      </dgm:t>
    </dgm:pt>
    <dgm:pt modelId="{29C00DE2-54BC-4C6E-B888-C8BA399DA796}" cxnId="{5F48B045-75C3-4A00-98A3-98FD1EF0404E}" type="sibTrans">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cxnId="{E6755BD8-A348-4742-BC2F-D7D4D883391D}" type="parTrans">
      <dgm:prSet/>
      <dgm:spPr/>
      <dgm:t>
        <a:bodyPr/>
        <a:lstStyle/>
        <a:p>
          <a:endParaRPr lang="en-IN"/>
        </a:p>
      </dgm:t>
    </dgm:pt>
    <dgm:pt modelId="{BEF97F94-F569-4E0B-A675-E53DC750A54E}" cxnId="{E6755BD8-A348-4742-BC2F-D7D4D883391D}" type="sibTrans">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cxnId="{5C04D21B-BA29-4CD9-A99A-EFA23487B208}" type="parTrans">
      <dgm:prSet/>
      <dgm:spPr/>
      <dgm:t>
        <a:bodyPr/>
        <a:lstStyle/>
        <a:p>
          <a:endParaRPr lang="en-IN" sz="3200">
            <a:solidFill>
              <a:schemeClr val="bg1"/>
            </a:solidFill>
          </a:endParaRPr>
        </a:p>
      </dgm:t>
    </dgm:pt>
    <dgm:pt modelId="{1275D27E-7C66-42DC-A2D7-FF51BA2D39DC}" cxnId="{5C04D21B-BA29-4CD9-A99A-EFA23487B208}" type="sibTrans">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cxnId="{C015A6D2-20B1-456B-91A2-D65DC910BB08}" type="parTrans">
      <dgm:prSet/>
      <dgm:spPr/>
      <dgm:t>
        <a:bodyPr/>
        <a:lstStyle/>
        <a:p>
          <a:endParaRPr lang="en-IN" sz="3200">
            <a:solidFill>
              <a:schemeClr val="bg1"/>
            </a:solidFill>
          </a:endParaRPr>
        </a:p>
      </dgm:t>
    </dgm:pt>
    <dgm:pt modelId="{E053980F-840A-44C2-9402-99BE4441788E}" cxnId="{C015A6D2-20B1-456B-91A2-D65DC910BB08}" type="sibTrans">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cxnId="{7B297882-B971-4693-8B34-FDB5803AA5BE}" type="parTrans">
      <dgm:prSet/>
      <dgm:spPr/>
      <dgm:t>
        <a:bodyPr/>
        <a:lstStyle/>
        <a:p>
          <a:endParaRPr lang="en-IN" sz="3200">
            <a:solidFill>
              <a:schemeClr val="bg1"/>
            </a:solidFill>
          </a:endParaRPr>
        </a:p>
      </dgm:t>
    </dgm:pt>
    <dgm:pt modelId="{ABB33BBE-6E80-4E8F-AF1A-30360DF82818}" cxnId="{7B297882-B971-4693-8B34-FDB5803AA5BE}" type="sibTrans">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cxnId="{F0377278-42C0-48F3-A130-E2C295360171}" type="parTrans">
      <dgm:prSet/>
      <dgm:spPr/>
      <dgm:t>
        <a:bodyPr/>
        <a:lstStyle/>
        <a:p>
          <a:endParaRPr lang="en-IN" sz="3200">
            <a:solidFill>
              <a:schemeClr val="bg1"/>
            </a:solidFill>
          </a:endParaRPr>
        </a:p>
      </dgm:t>
    </dgm:pt>
    <dgm:pt modelId="{73547C12-254D-4DFD-B487-C4A503E1BE17}" cxnId="{F0377278-42C0-48F3-A130-E2C295360171}" type="sibTrans">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cxnId="{79307514-1C7E-44C9-9B84-9B818AF0275F}" type="parTrans">
      <dgm:prSet/>
      <dgm:spPr/>
      <dgm:t>
        <a:bodyPr/>
        <a:lstStyle/>
        <a:p>
          <a:endParaRPr lang="en-IN" sz="3200">
            <a:solidFill>
              <a:schemeClr val="bg1"/>
            </a:solidFill>
          </a:endParaRPr>
        </a:p>
      </dgm:t>
    </dgm:pt>
    <dgm:pt modelId="{35470DD8-46FD-4904-AEE9-F9092481F66C}" cxnId="{79307514-1C7E-44C9-9B84-9B818AF0275F}" type="sibTrans">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cxnId="{5B4CA1D8-A065-41C3-93A4-466E8CAB2E93}" type="parTrans">
      <dgm:prSet/>
      <dgm:spPr/>
      <dgm:t>
        <a:bodyPr/>
        <a:lstStyle/>
        <a:p>
          <a:endParaRPr lang="en-IN" sz="3200">
            <a:solidFill>
              <a:schemeClr val="bg1"/>
            </a:solidFill>
          </a:endParaRPr>
        </a:p>
      </dgm:t>
    </dgm:pt>
    <dgm:pt modelId="{42026D2F-72D0-4507-8F77-7E8E9EE43AED}" cxnId="{5B4CA1D8-A065-41C3-93A4-466E8CAB2E93}" type="sibTrans">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cxnId="{DBA48F09-1174-411F-A753-6F6B8B1CD901}" type="parTrans">
      <dgm:prSet/>
      <dgm:spPr/>
      <dgm:t>
        <a:bodyPr/>
        <a:lstStyle/>
        <a:p>
          <a:endParaRPr lang="en-IN" sz="3200">
            <a:solidFill>
              <a:schemeClr val="bg1"/>
            </a:solidFill>
          </a:endParaRPr>
        </a:p>
      </dgm:t>
    </dgm:pt>
    <dgm:pt modelId="{741616D4-340C-4427-A287-B7B899DF55C1}" cxnId="{DBA48F09-1174-411F-A753-6F6B8B1CD901}" type="sibTrans">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cxnId="{6BEC049C-34ED-4FBF-B908-BB773E5CEA3C}" type="parTrans">
      <dgm:prSet/>
      <dgm:spPr/>
      <dgm:t>
        <a:bodyPr/>
        <a:lstStyle/>
        <a:p>
          <a:endParaRPr lang="en-IN" sz="3200">
            <a:solidFill>
              <a:schemeClr val="bg1"/>
            </a:solidFill>
          </a:endParaRPr>
        </a:p>
      </dgm:t>
    </dgm:pt>
    <dgm:pt modelId="{9335F3EA-7755-4C18-BC4B-45B1CD97634E}" cxnId="{6BEC049C-34ED-4FBF-B908-BB773E5CEA3C}" type="sibTrans">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cxnId="{1858AE02-872A-47AE-9BD1-E3B15331981B}" type="parTrans">
      <dgm:prSet/>
      <dgm:spPr/>
      <dgm:t>
        <a:bodyPr/>
        <a:lstStyle/>
        <a:p>
          <a:endParaRPr lang="en-IN" sz="3200">
            <a:solidFill>
              <a:schemeClr val="bg1"/>
            </a:solidFill>
          </a:endParaRPr>
        </a:p>
      </dgm:t>
    </dgm:pt>
    <dgm:pt modelId="{A0E03E1C-7658-4E1A-8405-F30EC995241A}" cxnId="{1858AE02-872A-47AE-9BD1-E3B15331981B}" type="sibTrans">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889998" cy="814803"/>
        <a:chOff x="0" y="0"/>
        <a:chExt cx="7889998" cy="814803"/>
      </a:xfrm>
    </dsp:grpSpPr>
    <dsp:sp modelId="{72E9E85E-11C3-4657-9097-A54BD4C2037D}">
      <dsp:nvSpPr>
        <dsp:cNvPr id="3" name="Rounded Rectangle 2"/>
        <dsp:cNvSpPr/>
      </dsp:nvSpPr>
      <dsp:spPr bwMode="white">
        <a:xfrm>
          <a:off x="0"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Data Preprocessing</a:t>
          </a:r>
        </a:p>
      </dsp:txBody>
      <dsp:txXfrm>
        <a:off x="0" y="0"/>
        <a:ext cx="2076315" cy="814803"/>
      </dsp:txXfrm>
    </dsp:sp>
    <dsp:sp modelId="{86D7E866-061D-49A4-91E9-8C9072CD0874}">
      <dsp:nvSpPr>
        <dsp:cNvPr id="4" name="Right Arrow 3"/>
        <dsp:cNvSpPr/>
      </dsp:nvSpPr>
      <dsp:spPr bwMode="white">
        <a:xfrm>
          <a:off x="2271489" y="149938"/>
          <a:ext cx="440179" cy="514926"/>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en-IN"/>
        </a:p>
      </dsp:txBody>
      <dsp:txXfrm>
        <a:off x="2271489" y="149938"/>
        <a:ext cx="440179" cy="514926"/>
      </dsp:txXfrm>
    </dsp:sp>
    <dsp:sp modelId="{8DAC72F3-A353-4D04-BD7A-B45737DC5918}">
      <dsp:nvSpPr>
        <dsp:cNvPr id="5" name="Rounded Rectangle 4"/>
        <dsp:cNvSpPr/>
      </dsp:nvSpPr>
      <dsp:spPr bwMode="white">
        <a:xfrm>
          <a:off x="2906841"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Model Training</a:t>
          </a:r>
        </a:p>
      </dsp:txBody>
      <dsp:txXfrm>
        <a:off x="2906841" y="0"/>
        <a:ext cx="2076315" cy="814803"/>
      </dsp:txXfrm>
    </dsp:sp>
    <dsp:sp modelId="{DC2E8247-D596-4854-BF1F-48D4EA146DF9}">
      <dsp:nvSpPr>
        <dsp:cNvPr id="6" name="Right Arrow 5"/>
        <dsp:cNvSpPr/>
      </dsp:nvSpPr>
      <dsp:spPr bwMode="white">
        <a:xfrm>
          <a:off x="5178330" y="149938"/>
          <a:ext cx="440179" cy="514926"/>
        </a:xfrm>
        <a:prstGeom prst="righ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Body>
        <a:bodyPr lIns="0" tIns="0" rIns="0" bIns="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endParaRPr lang="en-IN"/>
        </a:p>
      </dsp:txBody>
      <dsp:txXfrm>
        <a:off x="5178330" y="149938"/>
        <a:ext cx="440179" cy="514926"/>
      </dsp:txXfrm>
    </dsp:sp>
    <dsp:sp modelId="{1BEF0578-284B-4C46-A381-4D99A815B684}">
      <dsp:nvSpPr>
        <dsp:cNvPr id="7" name="Rounded Rectangle 6"/>
        <dsp:cNvSpPr/>
      </dsp:nvSpPr>
      <dsp:spPr bwMode="white">
        <a:xfrm>
          <a:off x="5813683" y="0"/>
          <a:ext cx="2076315" cy="814803"/>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lIns="72390" tIns="72390" rIns="72390" bIns="72390"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IN" dirty="0"/>
            <a:t>Model Evaluation</a:t>
          </a:r>
        </a:p>
      </dsp:txBody>
      <dsp:txXfrm>
        <a:off x="5813683" y="0"/>
        <a:ext cx="2076315" cy="814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537976" cy="5418667"/>
        <a:chOff x="0" y="0"/>
        <a:chExt cx="9537976" cy="5418667"/>
      </a:xfrm>
    </dsp:grpSpPr>
    <dsp:sp modelId="{590DE567-1A32-4812-A8B6-F288A9F6E773}">
      <dsp:nvSpPr>
        <dsp:cNvPr id="5" name="Freeform 4"/>
        <dsp:cNvSpPr/>
      </dsp:nvSpPr>
      <dsp:spPr bwMode="white">
        <a:xfrm>
          <a:off x="761801" y="926719"/>
          <a:ext cx="4007187" cy="319956"/>
        </a:xfrm>
        <a:custGeom>
          <a:avLst/>
          <a:gdLst/>
          <a:ahLst/>
          <a:cxnLst/>
          <a:pathLst>
            <a:path w="6311" h="504">
              <a:moveTo>
                <a:pt x="6311" y="0"/>
              </a:moveTo>
              <a:lnTo>
                <a:pt x="6311"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761801" y="926719"/>
        <a:ext cx="4007187" cy="319956"/>
      </dsp:txXfrm>
    </dsp:sp>
    <dsp:sp modelId="{D32B91E0-C8A6-4C45-8EAA-0014ADAF8B2C}">
      <dsp:nvSpPr>
        <dsp:cNvPr id="8" name="Freeform 7"/>
        <dsp:cNvSpPr/>
      </dsp:nvSpPr>
      <dsp:spPr bwMode="white">
        <a:xfrm>
          <a:off x="2605359" y="926719"/>
          <a:ext cx="2163629" cy="319956"/>
        </a:xfrm>
        <a:custGeom>
          <a:avLst/>
          <a:gdLst/>
          <a:ahLst/>
          <a:cxnLst/>
          <a:pathLst>
            <a:path w="3407" h="504">
              <a:moveTo>
                <a:pt x="3407" y="0"/>
              </a:moveTo>
              <a:lnTo>
                <a:pt x="3407"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2605359" y="926719"/>
        <a:ext cx="2163629" cy="319956"/>
      </dsp:txXfrm>
    </dsp:sp>
    <dsp:sp modelId="{B1DF0085-0D0D-49C1-AFA1-DEB081C9F414}">
      <dsp:nvSpPr>
        <dsp:cNvPr id="11" name="Freeform 10"/>
        <dsp:cNvSpPr/>
      </dsp:nvSpPr>
      <dsp:spPr bwMode="white">
        <a:xfrm>
          <a:off x="4448917" y="926719"/>
          <a:ext cx="320071" cy="319956"/>
        </a:xfrm>
        <a:custGeom>
          <a:avLst/>
          <a:gdLst/>
          <a:ahLst/>
          <a:cxnLst/>
          <a:pathLst>
            <a:path w="504" h="504">
              <a:moveTo>
                <a:pt x="504" y="0"/>
              </a:moveTo>
              <a:lnTo>
                <a:pt x="504" y="252"/>
              </a:lnTo>
              <a:lnTo>
                <a:pt x="0" y="252"/>
              </a:lnTo>
              <a:lnTo>
                <a:pt x="0"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448917" y="926719"/>
        <a:ext cx="320071" cy="319956"/>
      </dsp:txXfrm>
    </dsp:sp>
    <dsp:sp modelId="{6A25B9B5-AE5F-4267-B482-1C5EA7219180}">
      <dsp:nvSpPr>
        <dsp:cNvPr id="14" name="Freeform 13"/>
        <dsp:cNvSpPr/>
      </dsp:nvSpPr>
      <dsp:spPr bwMode="white">
        <a:xfrm>
          <a:off x="3839477" y="2008477"/>
          <a:ext cx="287885" cy="729158"/>
        </a:xfrm>
        <a:custGeom>
          <a:avLst/>
          <a:gdLst/>
          <a:ahLst/>
          <a:cxnLst/>
          <a:pathLst>
            <a:path w="453" h="1148">
              <a:moveTo>
                <a:pt x="0" y="0"/>
              </a:moveTo>
              <a:lnTo>
                <a:pt x="0" y="1148"/>
              </a:lnTo>
              <a:lnTo>
                <a:pt x="453" y="1148"/>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839477" y="2008477"/>
        <a:ext cx="287885" cy="729158"/>
      </dsp:txXfrm>
    </dsp:sp>
    <dsp:sp modelId="{72872DCC-7A1D-4339-B83F-244CD6D5E8E8}">
      <dsp:nvSpPr>
        <dsp:cNvPr id="17" name="Freeform 16"/>
        <dsp:cNvSpPr/>
      </dsp:nvSpPr>
      <dsp:spPr bwMode="white">
        <a:xfrm>
          <a:off x="3456413" y="2008477"/>
          <a:ext cx="383064" cy="1351740"/>
        </a:xfrm>
        <a:custGeom>
          <a:avLst/>
          <a:gdLst/>
          <a:ahLst/>
          <a:cxnLst/>
          <a:pathLst>
            <a:path w="603" h="2129">
              <a:moveTo>
                <a:pt x="603" y="0"/>
              </a:moveTo>
              <a:lnTo>
                <a:pt x="603" y="2129"/>
              </a:lnTo>
              <a:lnTo>
                <a:pt x="0" y="2129"/>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456413" y="2008477"/>
        <a:ext cx="383064" cy="1351740"/>
      </dsp:txXfrm>
    </dsp:sp>
    <dsp:sp modelId="{6423DE7B-57E2-4FA8-9B04-F176DC81E73E}">
      <dsp:nvSpPr>
        <dsp:cNvPr id="20" name="Freeform 19"/>
        <dsp:cNvSpPr/>
      </dsp:nvSpPr>
      <dsp:spPr bwMode="white">
        <a:xfrm>
          <a:off x="3839477" y="2008477"/>
          <a:ext cx="287885" cy="2062325"/>
        </a:xfrm>
        <a:custGeom>
          <a:avLst/>
          <a:gdLst/>
          <a:ahLst/>
          <a:cxnLst/>
          <a:pathLst>
            <a:path w="453" h="3248">
              <a:moveTo>
                <a:pt x="0" y="0"/>
              </a:moveTo>
              <a:lnTo>
                <a:pt x="0" y="3248"/>
              </a:lnTo>
              <a:lnTo>
                <a:pt x="453" y="3248"/>
              </a:lnTo>
            </a:path>
          </a:pathLst>
        </a:custGeom>
        <a:sp3d z="-40000" prstMaterial="matte"/>
      </dsp:spPr>
      <dsp:style>
        <a:lnRef idx="2">
          <a:schemeClr val="accent1">
            <a:shade val="80000"/>
          </a:schemeClr>
        </a:lnRef>
        <a:fillRef idx="0">
          <a:schemeClr val="accent1"/>
        </a:fillRef>
        <a:effectRef idx="0">
          <a:scrgbClr r="0" g="0" b="0"/>
        </a:effectRef>
        <a:fontRef idx="minor"/>
      </dsp:style>
      <dsp:txXfrm>
        <a:off x="3839477" y="2008477"/>
        <a:ext cx="287885" cy="2062325"/>
      </dsp:txXfrm>
    </dsp:sp>
    <dsp:sp modelId="{063826BC-4D74-4606-B1DD-AED4F475D15A}">
      <dsp:nvSpPr>
        <dsp:cNvPr id="23" name="Freeform 22"/>
        <dsp:cNvSpPr/>
      </dsp:nvSpPr>
      <dsp:spPr bwMode="white">
        <a:xfrm>
          <a:off x="4768988" y="926719"/>
          <a:ext cx="1523488" cy="319956"/>
        </a:xfrm>
        <a:custGeom>
          <a:avLst/>
          <a:gdLst/>
          <a:ahLst/>
          <a:cxnLst/>
          <a:pathLst>
            <a:path w="2399" h="504">
              <a:moveTo>
                <a:pt x="0" y="0"/>
              </a:moveTo>
              <a:lnTo>
                <a:pt x="0" y="252"/>
              </a:lnTo>
              <a:lnTo>
                <a:pt x="2399" y="252"/>
              </a:lnTo>
              <a:lnTo>
                <a:pt x="2399"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768988" y="926719"/>
        <a:ext cx="1523488" cy="319956"/>
      </dsp:txXfrm>
    </dsp:sp>
    <dsp:sp modelId="{700FCE7C-4A3C-46E1-9A42-8E847F2E187F}">
      <dsp:nvSpPr>
        <dsp:cNvPr id="26" name="Freeform 25"/>
        <dsp:cNvSpPr/>
      </dsp:nvSpPr>
      <dsp:spPr bwMode="white">
        <a:xfrm>
          <a:off x="4768988" y="926719"/>
          <a:ext cx="3687116" cy="319956"/>
        </a:xfrm>
        <a:custGeom>
          <a:avLst/>
          <a:gdLst/>
          <a:ahLst/>
          <a:cxnLst/>
          <a:pathLst>
            <a:path w="5806" h="504">
              <a:moveTo>
                <a:pt x="0" y="0"/>
              </a:moveTo>
              <a:lnTo>
                <a:pt x="0" y="252"/>
              </a:lnTo>
              <a:lnTo>
                <a:pt x="5806" y="252"/>
              </a:lnTo>
              <a:lnTo>
                <a:pt x="5806" y="504"/>
              </a:lnTo>
            </a:path>
          </a:pathLst>
        </a:custGeom>
        <a:sp3d z="-40000" prstMaterial="matte"/>
      </dsp:spPr>
      <dsp:style>
        <a:lnRef idx="2">
          <a:schemeClr val="accent1">
            <a:shade val="60000"/>
          </a:schemeClr>
        </a:lnRef>
        <a:fillRef idx="0">
          <a:schemeClr val="accent1"/>
        </a:fillRef>
        <a:effectRef idx="0">
          <a:scrgbClr r="0" g="0" b="0"/>
        </a:effectRef>
        <a:fontRef idx="minor"/>
      </dsp:style>
      <dsp:txXfrm>
        <a:off x="4768988" y="926719"/>
        <a:ext cx="3687116" cy="319956"/>
      </dsp:txXfrm>
    </dsp:sp>
    <dsp:sp modelId="{6F6A045F-1565-4A0B-BA2D-B5D7F46442C1}">
      <dsp:nvSpPr>
        <dsp:cNvPr id="3" name="Rectangles 2"/>
        <dsp:cNvSpPr/>
      </dsp:nvSpPr>
      <dsp:spPr bwMode="white">
        <a:xfrm>
          <a:off x="3619316" y="164918"/>
          <a:ext cx="2299344"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Models Used</a:t>
          </a:r>
          <a:endParaRPr lang="en-IN" sz="2000" dirty="0"/>
        </a:p>
      </dsp:txBody>
      <dsp:txXfrm>
        <a:off x="3619316" y="164918"/>
        <a:ext cx="2299344" cy="761801"/>
      </dsp:txXfrm>
    </dsp:sp>
    <dsp:sp modelId="{CCE99C44-B716-4A51-AC99-083DA0492FF8}">
      <dsp:nvSpPr>
        <dsp:cNvPr id="6" name="Rectangles 5"/>
        <dsp:cNvSpPr/>
      </dsp:nvSpPr>
      <dsp:spPr bwMode="white">
        <a:xfrm>
          <a:off x="0"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Logistic Regression</a:t>
          </a:r>
          <a:endParaRPr lang="en-IN" sz="2000" dirty="0"/>
        </a:p>
      </dsp:txBody>
      <dsp:txXfrm>
        <a:off x="0" y="1246676"/>
        <a:ext cx="1523602" cy="761801"/>
      </dsp:txXfrm>
    </dsp:sp>
    <dsp:sp modelId="{3B4FDFE1-E452-442B-88C1-6097C5B717B0}">
      <dsp:nvSpPr>
        <dsp:cNvPr id="9" name="Rectangles 8"/>
        <dsp:cNvSpPr/>
      </dsp:nvSpPr>
      <dsp:spPr bwMode="white">
        <a:xfrm>
          <a:off x="1843558"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Naïve Baise Classifier</a:t>
          </a:r>
          <a:endParaRPr lang="en-IN" sz="2000" dirty="0"/>
        </a:p>
      </dsp:txBody>
      <dsp:txXfrm>
        <a:off x="1843558" y="1246676"/>
        <a:ext cx="1523602" cy="761801"/>
      </dsp:txXfrm>
    </dsp:sp>
    <dsp:sp modelId="{34509E0C-C14B-48DF-841F-49562B2C7360}">
      <dsp:nvSpPr>
        <dsp:cNvPr id="12" name="Rectangles 11"/>
        <dsp:cNvSpPr/>
      </dsp:nvSpPr>
      <dsp:spPr bwMode="white">
        <a:xfrm>
          <a:off x="3687116"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Tree</a:t>
          </a:r>
          <a:endParaRPr lang="en-IN" sz="2000"/>
        </a:p>
        <a:p>
          <a:pPr lvl="0">
            <a:lnSpc>
              <a:spcPct val="100000"/>
            </a:lnSpc>
            <a:spcBef>
              <a:spcPct val="0"/>
            </a:spcBef>
            <a:spcAft>
              <a:spcPct val="35000"/>
            </a:spcAft>
          </a:pPr>
          <a:r>
            <a:rPr lang="en-IN" sz="2000"/>
            <a:t>Classifier</a:t>
          </a:r>
          <a:endParaRPr lang="en-IN" sz="2000" dirty="0"/>
        </a:p>
      </dsp:txBody>
      <dsp:txXfrm>
        <a:off x="3687116" y="1246676"/>
        <a:ext cx="1523602" cy="761801"/>
      </dsp:txXfrm>
    </dsp:sp>
    <dsp:sp modelId="{F575962E-2975-4C89-A6FD-F16DC24EAE59}">
      <dsp:nvSpPr>
        <dsp:cNvPr id="15" name="Rectangles 14"/>
        <dsp:cNvSpPr/>
      </dsp:nvSpPr>
      <dsp:spPr bwMode="white">
        <a:xfrm>
          <a:off x="4127361" y="2356734"/>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Random Forest</a:t>
          </a:r>
          <a:endParaRPr lang="en-IN" sz="2000" dirty="0"/>
        </a:p>
      </dsp:txBody>
      <dsp:txXfrm>
        <a:off x="4127361" y="2356734"/>
        <a:ext cx="1523602" cy="761801"/>
      </dsp:txXfrm>
    </dsp:sp>
    <dsp:sp modelId="{63D26B0D-33BD-4791-BE99-39AE8ECF2865}">
      <dsp:nvSpPr>
        <dsp:cNvPr id="18" name="Rectangles 17"/>
        <dsp:cNvSpPr/>
      </dsp:nvSpPr>
      <dsp:spPr bwMode="white">
        <a:xfrm>
          <a:off x="1932811" y="297931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Decision</a:t>
          </a:r>
          <a:endParaRPr lang="en-IN" sz="2000" dirty="0"/>
        </a:p>
      </dsp:txBody>
      <dsp:txXfrm>
        <a:off x="1932811" y="2979316"/>
        <a:ext cx="1523602" cy="761801"/>
      </dsp:txXfrm>
    </dsp:sp>
    <dsp:sp modelId="{5D16421B-EB5D-43D0-8639-585A5F9F8F71}">
      <dsp:nvSpPr>
        <dsp:cNvPr id="21" name="Rectangles 20"/>
        <dsp:cNvSpPr/>
      </dsp:nvSpPr>
      <dsp:spPr bwMode="white">
        <a:xfrm>
          <a:off x="4127361" y="3689901"/>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dirty="0"/>
            <a:t>Extra</a:t>
          </a:r>
        </a:p>
      </dsp:txBody>
      <dsp:txXfrm>
        <a:off x="4127361" y="3689901"/>
        <a:ext cx="1523602" cy="761801"/>
      </dsp:txXfrm>
    </dsp:sp>
    <dsp:sp modelId="{6C9EB095-F177-4625-829D-BE7E2FB512BA}">
      <dsp:nvSpPr>
        <dsp:cNvPr id="24" name="Rectangles 23"/>
        <dsp:cNvSpPr/>
      </dsp:nvSpPr>
      <dsp:spPr bwMode="white">
        <a:xfrm>
          <a:off x="5530675" y="1246676"/>
          <a:ext cx="1523602"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Kneighbours Classifier</a:t>
          </a:r>
          <a:endParaRPr lang="en-IN" sz="2000" dirty="0"/>
        </a:p>
      </dsp:txBody>
      <dsp:txXfrm>
        <a:off x="5530675" y="1246676"/>
        <a:ext cx="1523602" cy="761801"/>
      </dsp:txXfrm>
    </dsp:sp>
    <dsp:sp modelId="{6AAE683B-913A-41E1-807A-6153CFBCD88B}">
      <dsp:nvSpPr>
        <dsp:cNvPr id="27" name="Rectangles 26"/>
        <dsp:cNvSpPr/>
      </dsp:nvSpPr>
      <dsp:spPr bwMode="white">
        <a:xfrm>
          <a:off x="7374233" y="1246676"/>
          <a:ext cx="2163743" cy="761801"/>
        </a:xfrm>
        <a:prstGeom prst="rect">
          <a:avLst/>
        </a:prstGeom>
        <a:sp3d prstMaterial="translucentPowder">
          <a:bevelT w="127000" h="25400" prst="softRound"/>
        </a:sp3d>
      </dsp:spPr>
      <dsp:style>
        <a:lnRef idx="0">
          <a:schemeClr val="lt1"/>
        </a:lnRef>
        <a:fillRef idx="1">
          <a:schemeClr val="accent1"/>
        </a:fillRef>
        <a:effectRef idx="0">
          <a:scrgbClr r="0" g="0" b="0"/>
        </a:effectRef>
        <a:fontRef idx="minor">
          <a:schemeClr val="lt1"/>
        </a:fontRef>
      </dsp:style>
      <dsp:txBody>
        <a:bodyPr lIns="12700" tIns="12700" rIns="12700" bIns="127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IN" sz="2000"/>
            <a:t>Support Vector Classifier</a:t>
          </a:r>
          <a:endParaRPr lang="en-IN" sz="2000" dirty="0"/>
        </a:p>
      </dsp:txBody>
      <dsp:txXfrm>
        <a:off x="7374233" y="1246676"/>
        <a:ext cx="2163743" cy="761801"/>
      </dsp:txXfrm>
    </dsp:sp>
    <dsp:sp modelId="{47CEA7A7-C4C9-4894-A53D-990B7F1FF381}">
      <dsp:nvSpPr>
        <dsp:cNvPr id="4" name="Rectangles 3" hidden="1"/>
        <dsp:cNvSpPr/>
      </dsp:nvSpPr>
      <dsp:spPr>
        <a:xfrm>
          <a:off x="3619316" y="164918"/>
          <a:ext cx="459869" cy="761801"/>
        </a:xfrm>
        <a:prstGeom prst="rect">
          <a:avLst/>
        </a:prstGeom>
      </dsp:spPr>
      <dsp:txXfrm>
        <a:off x="3619316" y="164918"/>
        <a:ext cx="459869" cy="761801"/>
      </dsp:txXfrm>
    </dsp:sp>
    <dsp:sp modelId="{C67FB101-7B7A-4EA1-BF2C-3FE323BC5005}">
      <dsp:nvSpPr>
        <dsp:cNvPr id="7" name="Rectangles 6" hidden="1"/>
        <dsp:cNvSpPr/>
      </dsp:nvSpPr>
      <dsp:spPr>
        <a:xfrm>
          <a:off x="0" y="1246676"/>
          <a:ext cx="304720" cy="761801"/>
        </a:xfrm>
        <a:prstGeom prst="rect">
          <a:avLst/>
        </a:prstGeom>
      </dsp:spPr>
      <dsp:txXfrm>
        <a:off x="0" y="1246676"/>
        <a:ext cx="304720" cy="761801"/>
      </dsp:txXfrm>
    </dsp:sp>
    <dsp:sp modelId="{780DAF40-BCF6-4F36-9F10-DF277FC7B7CD}">
      <dsp:nvSpPr>
        <dsp:cNvPr id="10" name="Rectangles 9" hidden="1"/>
        <dsp:cNvSpPr/>
      </dsp:nvSpPr>
      <dsp:spPr>
        <a:xfrm>
          <a:off x="1843558" y="1246676"/>
          <a:ext cx="304720" cy="761801"/>
        </a:xfrm>
        <a:prstGeom prst="rect">
          <a:avLst/>
        </a:prstGeom>
      </dsp:spPr>
      <dsp:txXfrm>
        <a:off x="1843558" y="1246676"/>
        <a:ext cx="304720" cy="761801"/>
      </dsp:txXfrm>
    </dsp:sp>
    <dsp:sp modelId="{BEA1FE74-4031-4325-8194-D1DD1C78662A}">
      <dsp:nvSpPr>
        <dsp:cNvPr id="13" name="Rectangles 12" hidden="1"/>
        <dsp:cNvSpPr/>
      </dsp:nvSpPr>
      <dsp:spPr>
        <a:xfrm>
          <a:off x="3687116" y="1246676"/>
          <a:ext cx="304720" cy="761801"/>
        </a:xfrm>
        <a:prstGeom prst="rect">
          <a:avLst/>
        </a:prstGeom>
      </dsp:spPr>
      <dsp:txXfrm>
        <a:off x="3687116" y="1246676"/>
        <a:ext cx="304720" cy="761801"/>
      </dsp:txXfrm>
    </dsp:sp>
    <dsp:sp modelId="{7F0E5D07-8144-4495-AB3E-307DF8F917B4}">
      <dsp:nvSpPr>
        <dsp:cNvPr id="16" name="Rectangles 15" hidden="1"/>
        <dsp:cNvSpPr/>
      </dsp:nvSpPr>
      <dsp:spPr>
        <a:xfrm>
          <a:off x="4127361" y="2356734"/>
          <a:ext cx="304720" cy="761801"/>
        </a:xfrm>
        <a:prstGeom prst="rect">
          <a:avLst/>
        </a:prstGeom>
      </dsp:spPr>
      <dsp:txXfrm>
        <a:off x="4127361" y="2356734"/>
        <a:ext cx="304720" cy="761801"/>
      </dsp:txXfrm>
    </dsp:sp>
    <dsp:sp modelId="{5986E630-2301-4CA9-8FE0-1C9EF60F9FEE}">
      <dsp:nvSpPr>
        <dsp:cNvPr id="19" name="Rectangles 18" hidden="1"/>
        <dsp:cNvSpPr/>
      </dsp:nvSpPr>
      <dsp:spPr>
        <a:xfrm>
          <a:off x="1932811" y="2979316"/>
          <a:ext cx="304720" cy="761801"/>
        </a:xfrm>
        <a:prstGeom prst="rect">
          <a:avLst/>
        </a:prstGeom>
      </dsp:spPr>
      <dsp:txXfrm>
        <a:off x="1932811" y="2979316"/>
        <a:ext cx="304720" cy="761801"/>
      </dsp:txXfrm>
    </dsp:sp>
    <dsp:sp modelId="{ED2E0985-4010-4715-BFED-77F5A0CFE85E}">
      <dsp:nvSpPr>
        <dsp:cNvPr id="22" name="Rectangles 21" hidden="1"/>
        <dsp:cNvSpPr/>
      </dsp:nvSpPr>
      <dsp:spPr>
        <a:xfrm>
          <a:off x="4127361" y="3689901"/>
          <a:ext cx="304720" cy="761801"/>
        </a:xfrm>
        <a:prstGeom prst="rect">
          <a:avLst/>
        </a:prstGeom>
      </dsp:spPr>
      <dsp:txXfrm>
        <a:off x="4127361" y="3689901"/>
        <a:ext cx="304720" cy="761801"/>
      </dsp:txXfrm>
    </dsp:sp>
    <dsp:sp modelId="{ABD0E791-1688-4849-AE65-B160748C43C2}">
      <dsp:nvSpPr>
        <dsp:cNvPr id="25" name="Rectangles 24" hidden="1"/>
        <dsp:cNvSpPr/>
      </dsp:nvSpPr>
      <dsp:spPr>
        <a:xfrm>
          <a:off x="5530675" y="1246676"/>
          <a:ext cx="304720" cy="761801"/>
        </a:xfrm>
        <a:prstGeom prst="rect">
          <a:avLst/>
        </a:prstGeom>
      </dsp:spPr>
      <dsp:txXfrm>
        <a:off x="5530675" y="1246676"/>
        <a:ext cx="304720" cy="761801"/>
      </dsp:txXfrm>
    </dsp:sp>
    <dsp:sp modelId="{2B4CA757-38E6-4623-A2C0-C1964DE785ED}">
      <dsp:nvSpPr>
        <dsp:cNvPr id="28" name="Rectangles 27" hidden="1"/>
        <dsp:cNvSpPr/>
      </dsp:nvSpPr>
      <dsp:spPr>
        <a:xfrm>
          <a:off x="7374233" y="1246676"/>
          <a:ext cx="432749" cy="761801"/>
        </a:xfrm>
        <a:prstGeom prst="rect">
          <a:avLst/>
        </a:prstGeom>
      </dsp:spPr>
      <dsp:txXfrm>
        <a:off x="7374233" y="1246676"/>
        <a:ext cx="432749" cy="761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8" name="Date Placeholder 7"/>
          <p:cNvSpPr>
            <a:spLocks noGrp="1"/>
          </p:cNvSpPr>
          <p:nvPr>
            <p:ph type="dt" sz="half" idx="10"/>
          </p:nvPr>
        </p:nvSpPr>
        <p:spPr/>
        <p:txBody>
          <a:bodyPr/>
          <a:lstStyle/>
          <a:p>
            <a:fld id="{ED291B17-9318-49DB-B28B-6E5994AE9581}"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CED4963-E985-44C4-B8C4-FDD613B7C2F8}" type="datetime1">
              <a:rPr lang="en-US" smtClean="0"/>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fld>
            <a:endParaRPr lang="en-US"/>
          </a:p>
        </p:txBody>
      </p:sp>
      <p:sp>
        <p:nvSpPr>
          <p:cNvPr id="12" name="Footer Placeholder 11"/>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Date Placeholder 7"/>
          <p:cNvSpPr>
            <a:spLocks noGrp="1"/>
          </p:cNvSpPr>
          <p:nvPr>
            <p:ph type="dt" sz="half" idx="10"/>
          </p:nvPr>
        </p:nvSpPr>
        <p:spPr/>
        <p:txBody>
          <a:bodyPr/>
          <a:lstStyle/>
          <a:p>
            <a:fld id="{78DD82B9-B8EE-4375-B6FF-88FA6ABB15D9}" type="datetime1">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7" name="Date Placeholder 6"/>
          <p:cNvSpPr>
            <a:spLocks noGrp="1"/>
          </p:cNvSpPr>
          <p:nvPr>
            <p:ph type="dt" sz="half" idx="10"/>
          </p:nvPr>
        </p:nvSpPr>
        <p:spPr/>
        <p:txBody>
          <a:bodyPr/>
          <a:lstStyle/>
          <a:p>
            <a:fld id="{B2497495-0637-405E-AE64-5CC7506D51F5}" type="datetime1">
              <a:rPr lang="en-US" smtClean="0"/>
            </a:fld>
            <a:endParaRPr lang="en-US"/>
          </a:p>
        </p:txBody>
      </p:sp>
      <p:sp>
        <p:nvSpPr>
          <p:cNvPr id="9" name="Footer Placeholder 8"/>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7BFFD690-9426-415D-8B65-26881E07B2D4}"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endParaRPr lang="en-US"/>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4C4989A-474C-40DE-95B9-011C28B71673}" type="datetime1">
              <a:rPr lang="en-US" smtClean="0"/>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DB4ED54-5B5E-4A04-93D3-5772E3CE3818}" type="datetime1">
              <a:rPr lang="en-US" smtClean="0"/>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fld>
            <a:endParaRPr lang="en-US"/>
          </a:p>
        </p:txBody>
      </p:sp>
      <p:sp>
        <p:nvSpPr>
          <p:cNvPr id="10" name="Footer Placeholder 9"/>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E18DB4A-8810-4A10-AD5C-D5E2C667F5B3}" type="datetime1">
              <a:rPr lang="en-US" smtClean="0"/>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slide" Target="slide14.xml"/><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slide" Target="slide8.xml"/><Relationship Id="rId4" Type="http://schemas.openxmlformats.org/officeDocument/2006/relationships/image" Target="../media/image18.svg"/><Relationship Id="rId3" Type="http://schemas.openxmlformats.org/officeDocument/2006/relationships/image" Target="../media/image8.png"/><Relationship Id="rId2" Type="http://schemas.openxmlformats.org/officeDocument/2006/relationships/slide" Target="slide7.xml"/><Relationship Id="rId14" Type="http://schemas.openxmlformats.org/officeDocument/2006/relationships/slideLayout" Target="../slideLayouts/slideLayout2.xml"/><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slide" Target="slide13.xml"/><Relationship Id="rId10" Type="http://schemas.openxmlformats.org/officeDocument/2006/relationships/image" Target="../media/image19.sv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9" Type="http://schemas.openxmlformats.org/officeDocument/2006/relationships/slide" Target="slide13.xml"/><Relationship Id="rId8" Type="http://schemas.openxmlformats.org/officeDocument/2006/relationships/image" Target="../media/image19.svg"/><Relationship Id="rId7" Type="http://schemas.openxmlformats.org/officeDocument/2006/relationships/image" Target="../media/image17.png"/><Relationship Id="rId6" Type="http://schemas.openxmlformats.org/officeDocument/2006/relationships/slide" Target="slide14.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slide" Target="slide8.xml"/><Relationship Id="rId2" Type="http://schemas.openxmlformats.org/officeDocument/2006/relationships/image" Target="../media/image18.svg"/><Relationship Id="rId12" Type="http://schemas.openxmlformats.org/officeDocument/2006/relationships/slideLayout" Target="../slideLayouts/slideLayout2.xml"/><Relationship Id="rId11" Type="http://schemas.openxmlformats.org/officeDocument/2006/relationships/image" Target="../media/image17.svg"/><Relationship Id="rId10" Type="http://schemas.openxmlformats.org/officeDocument/2006/relationships/image" Target="../media/image16.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hyperlink" Target="https://github.com/Sufyan-Dawnak/IBM_SkillsBuild_Internship_Project" TargetMode="External"/><Relationship Id="rId1" Type="http://schemas.openxmlformats.org/officeDocument/2006/relationships/hyperlink" Target="https://colab.research.google.com/drive/1DDKTgxNLpTyRjXjImg0gqEJHiWX69ABR?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6.png"/><Relationship Id="rId7" Type="http://schemas.openxmlformats.org/officeDocument/2006/relationships/slide" Target="slide3.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slide" Target="slide5.xml"/><Relationship Id="rId3" Type="http://schemas.openxmlformats.org/officeDocument/2006/relationships/image" Target="../media/image1.svg"/><Relationship Id="rId2" Type="http://schemas.openxmlformats.org/officeDocument/2006/relationships/image" Target="../media/image4.png"/><Relationship Id="rId12" Type="http://schemas.openxmlformats.org/officeDocument/2006/relationships/slideLayout" Target="../slideLayouts/slideLayout2.xml"/><Relationship Id="rId11" Type="http://schemas.openxmlformats.org/officeDocument/2006/relationships/image" Target="../media/image4.svg"/><Relationship Id="rId10" Type="http://schemas.openxmlformats.org/officeDocument/2006/relationships/image" Target="../media/image7.png"/><Relationship Id="rId1" Type="http://schemas.openxmlformats.org/officeDocument/2006/relationships/slide" Target="slide4.xml"/></Relationships>
</file>

<file path=ppt/slides/_rels/slide4.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6.png"/><Relationship Id="rId7" Type="http://schemas.openxmlformats.org/officeDocument/2006/relationships/slide" Target="slide3.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slide" Target="slide5.xml"/><Relationship Id="rId3" Type="http://schemas.openxmlformats.org/officeDocument/2006/relationships/image" Target="../media/image5.svg"/><Relationship Id="rId20" Type="http://schemas.openxmlformats.org/officeDocument/2006/relationships/slideLayout" Target="../slideLayouts/slideLayout2.xml"/><Relationship Id="rId2" Type="http://schemas.openxmlformats.org/officeDocument/2006/relationships/image" Target="../media/image4.png"/><Relationship Id="rId19" Type="http://schemas.microsoft.com/office/2007/relationships/diagramDrawing" Target="../diagrams/drawing1.xml"/><Relationship Id="rId18" Type="http://schemas.openxmlformats.org/officeDocument/2006/relationships/diagramColors" Target="../diagrams/colors1.xml"/><Relationship Id="rId17" Type="http://schemas.openxmlformats.org/officeDocument/2006/relationships/diagramQuickStyle" Target="../diagrams/quickStyle1.xml"/><Relationship Id="rId16" Type="http://schemas.openxmlformats.org/officeDocument/2006/relationships/diagramLayout" Target="../diagrams/layout1.xml"/><Relationship Id="rId15" Type="http://schemas.openxmlformats.org/officeDocument/2006/relationships/diagramData" Target="../diagrams/data1.xml"/><Relationship Id="rId14" Type="http://schemas.openxmlformats.org/officeDocument/2006/relationships/image" Target="../media/image7.svg"/><Relationship Id="rId13" Type="http://schemas.openxmlformats.org/officeDocument/2006/relationships/image" Target="../media/image8.png"/><Relationship Id="rId12" Type="http://schemas.openxmlformats.org/officeDocument/2006/relationships/image" Target="../media/image4.svg"/><Relationship Id="rId11" Type="http://schemas.openxmlformats.org/officeDocument/2006/relationships/image" Target="../media/image7.png"/><Relationship Id="rId10" Type="http://schemas.openxmlformats.org/officeDocument/2006/relationships/slide" Target="slide6.xml"/><Relationship Id="rId1" Type="http://schemas.openxmlformats.org/officeDocument/2006/relationships/slide" Target="slide4.xml"/></Relationships>
</file>

<file path=ppt/slides/_rels/slide5.xml.rels><?xml version="1.0" encoding="UTF-8" standalone="yes"?>
<Relationships xmlns="http://schemas.openxmlformats.org/package/2006/relationships"><Relationship Id="rId9" Type="http://schemas.openxmlformats.org/officeDocument/2006/relationships/image" Target="../media/image6.svg"/><Relationship Id="rId8" Type="http://schemas.openxmlformats.org/officeDocument/2006/relationships/image" Target="../media/image6.png"/><Relationship Id="rId7" Type="http://schemas.openxmlformats.org/officeDocument/2006/relationships/slide" Target="slide3.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slide" Target="slide5.xml"/><Relationship Id="rId3" Type="http://schemas.openxmlformats.org/officeDocument/2006/relationships/image" Target="../media/image1.svg"/><Relationship Id="rId20" Type="http://schemas.openxmlformats.org/officeDocument/2006/relationships/slideLayout" Target="../slideLayouts/slideLayout2.xml"/><Relationship Id="rId2" Type="http://schemas.openxmlformats.org/officeDocument/2006/relationships/image" Target="../media/image4.png"/><Relationship Id="rId19" Type="http://schemas.openxmlformats.org/officeDocument/2006/relationships/image" Target="../media/image10.svg"/><Relationship Id="rId18" Type="http://schemas.openxmlformats.org/officeDocument/2006/relationships/image" Target="../media/image10.png"/><Relationship Id="rId17" Type="http://schemas.openxmlformats.org/officeDocument/2006/relationships/image" Target="../media/image9.svg"/><Relationship Id="rId16" Type="http://schemas.openxmlformats.org/officeDocument/2006/relationships/image" Target="../media/image9.png"/><Relationship Id="rId15" Type="http://schemas.openxmlformats.org/officeDocument/2006/relationships/image" Target="../media/image4.svg"/><Relationship Id="rId14" Type="http://schemas.openxmlformats.org/officeDocument/2006/relationships/image" Target="../media/image7.png"/><Relationship Id="rId13" Type="http://schemas.openxmlformats.org/officeDocument/2006/relationships/slide" Target="slide6.xml"/><Relationship Id="rId12" Type="http://schemas.openxmlformats.org/officeDocument/2006/relationships/image" Target="../media/image7.svg"/><Relationship Id="rId11" Type="http://schemas.openxmlformats.org/officeDocument/2006/relationships/image" Target="../media/image8.png"/><Relationship Id="rId10" Type="http://schemas.openxmlformats.org/officeDocument/2006/relationships/slide" Target="slide7.xml"/><Relationship Id="rId1" Type="http://schemas.openxmlformats.org/officeDocument/2006/relationships/slide" Target="slide4.xml"/></Relationships>
</file>

<file path=ppt/slides/_rels/slide6.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8.png"/><Relationship Id="rId7" Type="http://schemas.openxmlformats.org/officeDocument/2006/relationships/slide" Target="slide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slide" Target="slide5.xml"/><Relationship Id="rId3" Type="http://schemas.openxmlformats.org/officeDocument/2006/relationships/image" Target="../media/image1.svg"/><Relationship Id="rId28" Type="http://schemas.openxmlformats.org/officeDocument/2006/relationships/slideLayout" Target="../slideLayouts/slideLayout2.xml"/><Relationship Id="rId27" Type="http://schemas.openxmlformats.org/officeDocument/2006/relationships/image" Target="../media/image17.svg"/><Relationship Id="rId26" Type="http://schemas.openxmlformats.org/officeDocument/2006/relationships/image" Target="../media/image16.png"/><Relationship Id="rId25" Type="http://schemas.openxmlformats.org/officeDocument/2006/relationships/image" Target="../media/image16.svg"/><Relationship Id="rId24" Type="http://schemas.openxmlformats.org/officeDocument/2006/relationships/image" Target="../media/image15.png"/><Relationship Id="rId23" Type="http://schemas.openxmlformats.org/officeDocument/2006/relationships/slide" Target="slide8.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image" Target="../media/image14.svg"/><Relationship Id="rId2" Type="http://schemas.openxmlformats.org/officeDocument/2006/relationships/image" Target="../media/image4.png"/><Relationship Id="rId19" Type="http://schemas.openxmlformats.org/officeDocument/2006/relationships/image" Target="../media/image13.png"/><Relationship Id="rId18" Type="http://schemas.openxmlformats.org/officeDocument/2006/relationships/image" Target="../media/image13.svg"/><Relationship Id="rId17" Type="http://schemas.openxmlformats.org/officeDocument/2006/relationships/image" Target="../media/image12.png"/><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image" Target="../media/image6.svg"/><Relationship Id="rId13" Type="http://schemas.openxmlformats.org/officeDocument/2006/relationships/image" Target="../media/image6.png"/><Relationship Id="rId12" Type="http://schemas.openxmlformats.org/officeDocument/2006/relationships/image" Target="../media/image11.svg"/><Relationship Id="rId11" Type="http://schemas.openxmlformats.org/officeDocument/2006/relationships/image" Target="../media/image7.png"/><Relationship Id="rId10" Type="http://schemas.openxmlformats.org/officeDocument/2006/relationships/slide" Target="slide6.xml"/><Relationship Id="rId1" Type="http://schemas.openxmlformats.org/officeDocument/2006/relationships/slide" Target="slide4.xml"/></Relationships>
</file>

<file path=ppt/slides/_rels/slide7.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7.png"/><Relationship Id="rId7" Type="http://schemas.openxmlformats.org/officeDocument/2006/relationships/slide" Target="slide6.xml"/><Relationship Id="rId6" Type="http://schemas.openxmlformats.org/officeDocument/2006/relationships/image" Target="../media/image18.svg"/><Relationship Id="rId5" Type="http://schemas.openxmlformats.org/officeDocument/2006/relationships/image" Target="../media/image8.png"/><Relationship Id="rId4" Type="http://schemas.openxmlformats.org/officeDocument/2006/relationships/slide" Target="slide7.xml"/><Relationship Id="rId3" Type="http://schemas.openxmlformats.org/officeDocument/2006/relationships/image" Target="../media/image2.svg"/><Relationship Id="rId20" Type="http://schemas.openxmlformats.org/officeDocument/2006/relationships/slideLayout" Target="../slideLayouts/slideLayout2.xml"/><Relationship Id="rId2" Type="http://schemas.openxmlformats.org/officeDocument/2006/relationships/image" Target="../media/image5.png"/><Relationship Id="rId19" Type="http://schemas.openxmlformats.org/officeDocument/2006/relationships/image" Target="../media/image17.svg"/><Relationship Id="rId18" Type="http://schemas.openxmlformats.org/officeDocument/2006/relationships/image" Target="../media/image16.png"/><Relationship Id="rId17" Type="http://schemas.openxmlformats.org/officeDocument/2006/relationships/slide" Target="slide13.xml"/><Relationship Id="rId16" Type="http://schemas.openxmlformats.org/officeDocument/2006/relationships/image" Target="../media/image19.svg"/><Relationship Id="rId15" Type="http://schemas.openxmlformats.org/officeDocument/2006/relationships/image" Target="../media/image17.png"/><Relationship Id="rId14" Type="http://schemas.openxmlformats.org/officeDocument/2006/relationships/image" Target="../media/image16.svg"/><Relationship Id="rId13" Type="http://schemas.openxmlformats.org/officeDocument/2006/relationships/image" Target="../media/image15.png"/><Relationship Id="rId12" Type="http://schemas.openxmlformats.org/officeDocument/2006/relationships/slide" Target="slide8.xml"/><Relationship Id="rId11" Type="http://schemas.openxmlformats.org/officeDocument/2006/relationships/image" Target="../media/image1.svg"/><Relationship Id="rId10" Type="http://schemas.openxmlformats.org/officeDocument/2006/relationships/image" Target="../media/image4.png"/><Relationship Id="rId1" Type="http://schemas.openxmlformats.org/officeDocument/2006/relationships/slide" Target="slide5.xml"/></Relationships>
</file>

<file path=ppt/slides/_rels/slide8.xml.rels><?xml version="1.0" encoding="UTF-8" standalone="yes"?>
<Relationships xmlns="http://schemas.openxmlformats.org/package/2006/relationships"><Relationship Id="rId9" Type="http://schemas.openxmlformats.org/officeDocument/2006/relationships/image" Target="../media/image16.svg"/><Relationship Id="rId8" Type="http://schemas.openxmlformats.org/officeDocument/2006/relationships/image" Target="../media/image15.png"/><Relationship Id="rId7" Type="http://schemas.openxmlformats.org/officeDocument/2006/relationships/image" Target="../media/image18.png"/><Relationship Id="rId6" Type="http://schemas.openxmlformats.org/officeDocument/2006/relationships/image" Target="../media/image1.svg"/><Relationship Id="rId5" Type="http://schemas.openxmlformats.org/officeDocument/2006/relationships/image" Target="../media/image4.png"/><Relationship Id="rId4" Type="http://schemas.openxmlformats.org/officeDocument/2006/relationships/image" Target="../media/image4.svg"/><Relationship Id="rId3" Type="http://schemas.openxmlformats.org/officeDocument/2006/relationships/image" Target="../media/image7.png"/><Relationship Id="rId2" Type="http://schemas.openxmlformats.org/officeDocument/2006/relationships/image" Target="../media/image18.svg"/><Relationship Id="rId14" Type="http://schemas.openxmlformats.org/officeDocument/2006/relationships/slideLayout" Target="../slideLayouts/slideLayout2.xml"/><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image" Target="../media/image19.svg"/><Relationship Id="rId10" Type="http://schemas.openxmlformats.org/officeDocument/2006/relationships/image" Target="../media/image17.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405" y="670560"/>
            <a:ext cx="10008870" cy="441960"/>
          </a:xfrm>
        </p:spPr>
        <p:txBody>
          <a:bodyPr>
            <a:normAutofit fontScale="90000"/>
          </a:bodyPr>
          <a:lstStyle/>
          <a:p>
            <a:r>
              <a:rPr lang="en-GB" sz="3600" dirty="0">
                <a:ln/>
                <a:solidFill>
                  <a:schemeClr val="tx1"/>
                </a:solidFill>
                <a:effectLst>
                  <a:outerShdw blurRad="38100" dist="19050" dir="2700000" algn="tl" rotWithShape="0">
                    <a:schemeClr val="dk1">
                      <a:alpha val="40000"/>
                      <a:alpha val="40000"/>
                    </a:schemeClr>
                  </a:outerShdw>
                </a:effectLst>
              </a:rPr>
              <a:t>Student </a:t>
            </a:r>
            <a:r>
              <a:rPr lang="en-GB" dirty="0">
                <a:ln/>
                <a:solidFill>
                  <a:schemeClr val="tx1"/>
                </a:solidFill>
                <a:effectLst>
                  <a:outerShdw blurRad="38100" dist="19050" dir="2700000" algn="tl" rotWithShape="0">
                    <a:schemeClr val="dk1">
                      <a:alpha val="40000"/>
                      <a:alpha val="40000"/>
                    </a:schemeClr>
                  </a:outerShdw>
                </a:effectLst>
              </a:rPr>
              <a:t>Details</a:t>
            </a:r>
            <a:endParaRPr lang="en-GB" dirty="0">
              <a:ln/>
              <a:solidFill>
                <a:schemeClr val="tx1"/>
              </a:solidFill>
              <a:effectLst>
                <a:outerShdw blurRad="38100" dist="19050" dir="2700000" algn="tl" rotWithShape="0">
                  <a:schemeClr val="dk1">
                    <a:alpha val="40000"/>
                    <a:alpha val="40000"/>
                  </a:schemeClr>
                </a:outerShdw>
              </a:effectLst>
            </a:endParaRPr>
          </a:p>
        </p:txBody>
      </p:sp>
      <p:sp>
        <p:nvSpPr>
          <p:cNvPr id="3" name="Subtitle 2"/>
          <p:cNvSpPr>
            <a:spLocks noGrp="1"/>
          </p:cNvSpPr>
          <p:nvPr>
            <p:ph type="subTitle" idx="1"/>
          </p:nvPr>
        </p:nvSpPr>
        <p:spPr>
          <a:xfrm>
            <a:off x="446405" y="1112520"/>
            <a:ext cx="5942965" cy="2517140"/>
          </a:xfrm>
        </p:spPr>
        <p:txBody>
          <a:bodyPr>
            <a:normAutofit fontScale="72500"/>
          </a:bodyPr>
          <a:lstStyle/>
          <a:p>
            <a:r>
              <a:rPr lang="en-GB" cap="none" dirty="0">
                <a:ln/>
                <a:solidFill>
                  <a:schemeClr val="tx1"/>
                </a:solidFill>
                <a:effectLst>
                  <a:outerShdw blurRad="38100" dist="19050" dir="2700000" algn="tl" rotWithShape="0">
                    <a:schemeClr val="dk1">
                      <a:alpha val="40000"/>
                      <a:alpha val="40000"/>
                    </a:schemeClr>
                  </a:outerShdw>
                </a:effectLst>
                <a:latin typeface="Google Sans"/>
              </a:rPr>
              <a:t>Name: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Ayush Singh </a:t>
            </a:r>
            <a:endParaRPr lang="en-US" altLang="en-GB" b="1"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AICTE Internship Studen</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t</a:t>
            </a:r>
            <a:r>
              <a:rPr lang="en-GB" cap="none" dirty="0">
                <a:ln/>
                <a:solidFill>
                  <a:schemeClr val="tx1"/>
                </a:solidFill>
                <a:effectLst>
                  <a:outerShdw blurRad="38100" dist="19050" dir="2700000" algn="tl" rotWithShape="0">
                    <a:schemeClr val="dk1">
                      <a:alpha val="40000"/>
                      <a:alpha val="40000"/>
                    </a:schemeClr>
                  </a:outerShdw>
                </a:effectLst>
                <a:latin typeface="Google Sans"/>
              </a:rPr>
              <a:t>Registration ID) :</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STU64d3642e53aa11691575342</a:t>
            </a:r>
            <a:endParaRPr 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Email Id: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 singhayush9179@gmail.com</a:t>
            </a:r>
            <a:endParaRPr lang="en-GB" b="1"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College Name:</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Kanpur Institute of Technology, Kanpur</a:t>
            </a:r>
            <a:endParaRPr 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College State: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Uttar Pradesh </a:t>
            </a:r>
            <a:endParaRPr lang="en-US" altLang="en-GB" b="1"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Domain: </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Computer Science &amp; Engineering </a:t>
            </a:r>
            <a:endParaRPr lang="en-GB" cap="none" dirty="0">
              <a:ln/>
              <a:solidFill>
                <a:schemeClr val="tx1"/>
              </a:solidFill>
              <a:effectLst>
                <a:outerShdw blurRad="38100" dist="19050" dir="2700000" algn="tl" rotWithShape="0">
                  <a:schemeClr val="dk1">
                    <a:alpha val="40000"/>
                    <a:alpha val="40000"/>
                  </a:schemeClr>
                </a:outerShdw>
              </a:effectLst>
              <a:latin typeface="Google Sans"/>
            </a:endParaRPr>
          </a:p>
          <a:p>
            <a:r>
              <a:rPr lang="en-GB" cap="none" dirty="0">
                <a:ln/>
                <a:solidFill>
                  <a:schemeClr val="tx1"/>
                </a:solidFill>
                <a:effectLst>
                  <a:outerShdw blurRad="38100" dist="19050" dir="2700000" algn="tl" rotWithShape="0">
                    <a:schemeClr val="dk1">
                      <a:alpha val="40000"/>
                      <a:alpha val="40000"/>
                    </a:schemeClr>
                  </a:outerShdw>
                </a:effectLst>
                <a:latin typeface="Google Sans"/>
              </a:rPr>
              <a:t>Start Date &amp; End Date:</a:t>
            </a:r>
            <a:r>
              <a:rPr lang="en-US" alt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GB"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06</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july</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202</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4</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to </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06</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A</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ug</a:t>
            </a:r>
            <a:r>
              <a:rPr lang="en-GB" b="1" cap="none" dirty="0">
                <a:ln/>
                <a:solidFill>
                  <a:schemeClr val="tx1"/>
                </a:solidFill>
                <a:effectLst>
                  <a:outerShdw blurRad="38100" dist="19050" dir="2700000" algn="tl" rotWithShape="0">
                    <a:schemeClr val="dk1">
                      <a:alpha val="40000"/>
                      <a:alpha val="40000"/>
                    </a:schemeClr>
                  </a:outerShdw>
                </a:effectLst>
                <a:latin typeface="Google Sans"/>
              </a:rPr>
              <a:t> 202</a:t>
            </a:r>
            <a:r>
              <a:rPr lang="en-US" altLang="en-GB" b="1" cap="none" dirty="0">
                <a:ln/>
                <a:solidFill>
                  <a:schemeClr val="tx1"/>
                </a:solidFill>
                <a:effectLst>
                  <a:outerShdw blurRad="38100" dist="19050" dir="2700000" algn="tl" rotWithShape="0">
                    <a:schemeClr val="dk1">
                      <a:alpha val="40000"/>
                      <a:alpha val="40000"/>
                    </a:schemeClr>
                  </a:outerShdw>
                </a:effectLst>
                <a:latin typeface="Google Sans"/>
              </a:rPr>
              <a:t>4</a:t>
            </a:r>
            <a:endParaRPr lang="en-US" altLang="en-GB" b="1" cap="none" dirty="0">
              <a:ln/>
              <a:solidFill>
                <a:schemeClr val="tx1"/>
              </a:solidFill>
              <a:effectLst>
                <a:outerShdw blurRad="38100" dist="19050" dir="2700000" algn="tl" rotWithShape="0">
                  <a:schemeClr val="dk1">
                    <a:alpha val="40000"/>
                    <a:alpha val="40000"/>
                  </a:schemeClr>
                </a:outerShdw>
              </a:effectLst>
              <a:latin typeface="Google Sans"/>
            </a:endParaRPr>
          </a:p>
        </p:txBody>
      </p:sp>
      <p:sp>
        <p:nvSpPr>
          <p:cNvPr id="20" name="Rectangle 19"/>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448733" y="3629891"/>
            <a:ext cx="11260667" cy="2762442"/>
          </a:xfrm>
          <a:prstGeom prst="rect">
            <a:avLst/>
          </a:prstGeom>
        </p:spPr>
      </p:pic>
      <p:pic>
        <p:nvPicPr>
          <p:cNvPr id="7" name="Picture 6" descr="WhatsApp Image 2024-05-05 at 20.55.29"/>
          <p:cNvPicPr>
            <a:picLocks noChangeAspect="1"/>
          </p:cNvPicPr>
          <p:nvPr/>
        </p:nvPicPr>
        <p:blipFill>
          <a:blip r:embed="rId2"/>
          <a:stretch>
            <a:fillRect/>
          </a:stretch>
        </p:blipFill>
        <p:spPr>
          <a:xfrm>
            <a:off x="9142730" y="670560"/>
            <a:ext cx="2566670" cy="27984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tx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endParaRPr lang="en-IN" dirty="0">
              <a:solidFill>
                <a:schemeClr val="tx1"/>
              </a:solidFill>
            </a:endParaRPr>
          </a:p>
        </p:txBody>
      </p:sp>
      <p:pic>
        <p:nvPicPr>
          <p:cNvPr id="6" name="Picture 5"/>
          <p:cNvPicPr>
            <a:picLocks noChangeAspect="1"/>
          </p:cNvPicPr>
          <p:nvPr/>
        </p:nvPicPr>
        <p:blipFill>
          <a:blip r:embed="rId1"/>
          <a:stretch>
            <a:fillRect/>
          </a:stretch>
        </p:blipFill>
        <p:spPr>
          <a:xfrm>
            <a:off x="1062889" y="2798278"/>
            <a:ext cx="9553233" cy="1200329"/>
          </a:xfrm>
          <a:prstGeom prst="rect">
            <a:avLst/>
          </a:prstGeom>
        </p:spPr>
      </p:pic>
      <p:pic>
        <p:nvPicPr>
          <p:cNvPr id="7" name="Picture 6"/>
          <p:cNvPicPr>
            <a:picLocks noChangeAspect="1"/>
          </p:cNvPicPr>
          <p:nvPr/>
        </p:nvPicPr>
        <p:blipFill rotWithShape="1">
          <a:blip r:embed="rId2"/>
          <a:srcRect l="2360" r="8410"/>
          <a:stretch>
            <a:fillRect/>
          </a:stretch>
        </p:blipFill>
        <p:spPr>
          <a:xfrm>
            <a:off x="1062889" y="3998607"/>
            <a:ext cx="9553233" cy="25649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tx1"/>
                </a:solidFill>
              </a:rPr>
              <a:t>Hyperparameter Tuning: After training we have to tune the hyperparameter to find the best model.</a:t>
            </a:r>
            <a:endParaRPr lang="en-IN" dirty="0">
              <a:solidFill>
                <a:schemeClr val="tx1"/>
              </a:solidFill>
            </a:endParaRPr>
          </a:p>
        </p:txBody>
      </p:sp>
      <p:pic>
        <p:nvPicPr>
          <p:cNvPr id="8" name="Picture 7"/>
          <p:cNvPicPr>
            <a:picLocks noChangeAspect="1"/>
          </p:cNvPicPr>
          <p:nvPr/>
        </p:nvPicPr>
        <p:blipFill>
          <a:blip r:embed="rId1"/>
          <a:stretch>
            <a:fillRect/>
          </a:stretch>
        </p:blipFill>
        <p:spPr>
          <a:xfrm>
            <a:off x="1194376" y="2509417"/>
            <a:ext cx="9563100" cy="27146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3" name="TextBox 2"/>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tx1"/>
                </a:solidFill>
              </a:rPr>
              <a:t>Model Testing : Testing the model with five different inputs.</a:t>
            </a:r>
            <a:endParaRPr lang="en-IN" dirty="0">
              <a:solidFill>
                <a:schemeClr val="tx1"/>
              </a:solidFill>
            </a:endParaRPr>
          </a:p>
        </p:txBody>
      </p:sp>
      <p:pic>
        <p:nvPicPr>
          <p:cNvPr id="6" name="Picture 5"/>
          <p:cNvPicPr>
            <a:picLocks noChangeAspect="1"/>
          </p:cNvPicPr>
          <p:nvPr/>
        </p:nvPicPr>
        <p:blipFill>
          <a:blip r:embed="rId1"/>
          <a:stretch>
            <a:fillRect/>
          </a:stretch>
        </p:blipFill>
        <p:spPr>
          <a:xfrm>
            <a:off x="1178959" y="2144692"/>
            <a:ext cx="9593933" cy="43791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33409" y="724721"/>
            <a:ext cx="11029616" cy="655056"/>
          </a:xfrm>
        </p:spPr>
        <p:txBody>
          <a:bodyPr anchor="ctr"/>
          <a:lstStyle/>
          <a:p>
            <a:r>
              <a:rPr lang="en-GB" dirty="0">
                <a:solidFill>
                  <a:schemeClr val="tx1"/>
                </a:solidFill>
              </a:rPr>
              <a:t>Model Performance</a:t>
            </a:r>
            <a:endParaRPr lang="en-GB" dirty="0">
              <a:solidFill>
                <a:schemeClr val="tx1"/>
              </a:solidFill>
            </a:endParaRPr>
          </a:p>
        </p:txBody>
      </p:sp>
      <p:pic>
        <p:nvPicPr>
          <p:cNvPr id="5" name="Graphic 4" descr="Gears">
            <a:hlinkClick r:id="rId2" action="ppaction://hlinksldjump"/>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p:cNvGraphicFramePr>
            <a:graphicFrameLocks noGrp="1"/>
          </p:cNvGraphicFramePr>
          <p:nvPr>
            <p:ph idx="1"/>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
          </a:graphicData>
        </a:graphic>
      </p:graphicFrame>
      <p:pic>
        <p:nvPicPr>
          <p:cNvPr id="15" name="Graphic 14" descr="Bar chart">
            <a:hlinkClick r:id="rId11" action="ppaction://hlinksldjump"/>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51476" y="2863533"/>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33409" y="724721"/>
            <a:ext cx="11029616" cy="655056"/>
          </a:xfrm>
        </p:spPr>
        <p:txBody>
          <a:bodyPr anchor="ctr"/>
          <a:lstStyle/>
          <a:p>
            <a:r>
              <a:rPr lang="en-GB" dirty="0">
                <a:solidFill>
                  <a:schemeClr val="tx1"/>
                </a:solidFill>
              </a:rPr>
              <a:t>Results</a:t>
            </a:r>
            <a:endParaRPr lang="en-GB" dirty="0">
              <a:solidFill>
                <a:schemeClr val="tx1"/>
              </a:solidFill>
            </a:endParaRPr>
          </a:p>
        </p:txBody>
      </p:sp>
      <p:sp>
        <p:nvSpPr>
          <p:cNvPr id="3" name="Content Placeholder 2"/>
          <p:cNvSpPr>
            <a:spLocks noGrp="1"/>
          </p:cNvSpPr>
          <p:nvPr>
            <p:ph idx="1"/>
          </p:nvPr>
        </p:nvSpPr>
        <p:spPr>
          <a:xfrm>
            <a:off x="433409" y="1759539"/>
            <a:ext cx="7029572" cy="2581552"/>
          </a:xfrm>
        </p:spPr>
        <p:txBody>
          <a:bodyPr/>
          <a:lstStyle/>
          <a:p>
            <a:r>
              <a:rPr lang="en-GB" b="0" dirty="0">
                <a:solidFill>
                  <a:schemeClr val="tx1"/>
                </a:solidFill>
                <a:effectLst/>
              </a:rPr>
              <a:t>Extra Trees Classifier Algorithm is the best algorithm amongst all the algorithm used for this dataset with the highest accuracy score of 81%</a:t>
            </a:r>
            <a:endParaRPr lang="en-GB" b="0" dirty="0">
              <a:solidFill>
                <a:schemeClr val="tx1"/>
              </a:solidFill>
              <a:effectLst/>
            </a:endParaRPr>
          </a:p>
          <a:p>
            <a:r>
              <a:rPr lang="en-GB" dirty="0">
                <a:solidFill>
                  <a:schemeClr val="tx1"/>
                </a:solidFill>
              </a:rPr>
              <a:t>The model was accurate to predict the results for different inputs.</a:t>
            </a:r>
            <a:endParaRPr lang="en-GB" b="0" dirty="0">
              <a:solidFill>
                <a:schemeClr val="tx1"/>
              </a:solidFill>
              <a:effectLst/>
            </a:endParaRPr>
          </a:p>
          <a:p>
            <a:r>
              <a:rPr lang="en-GB" b="0" dirty="0" err="1">
                <a:solidFill>
                  <a:schemeClr val="tx1"/>
                </a:solidFill>
                <a:effectLst/>
              </a:rPr>
              <a:t>KNeighbours</a:t>
            </a:r>
            <a:r>
              <a:rPr lang="en-GB" b="0" dirty="0">
                <a:solidFill>
                  <a:schemeClr val="tx1"/>
                </a:solidFill>
                <a:effectLst/>
              </a:rPr>
              <a:t> Classifier Algorithm is the worst algorithm amongst all the algorithm used for this dataset with the lowest accuracy score of 67.5%.</a:t>
            </a:r>
            <a:endParaRPr lang="en-GB" b="0" dirty="0">
              <a:solidFill>
                <a:schemeClr val="tx1"/>
              </a:solidFill>
              <a:effectLst/>
            </a:endParaRPr>
          </a:p>
          <a:p>
            <a:endParaRPr lang="en-GB" b="0" dirty="0">
              <a:solidFill>
                <a:schemeClr val="tx1"/>
              </a:solidFill>
              <a:effectLst/>
            </a:endParaRPr>
          </a:p>
        </p:txBody>
      </p:sp>
      <p:pic>
        <p:nvPicPr>
          <p:cNvPr id="5" name="Graphic 4" descr="Gea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877074" y="1151177"/>
            <a:ext cx="457200" cy="457200"/>
          </a:xfrm>
          <a:prstGeom prst="rect">
            <a:avLst/>
          </a:prstGeom>
        </p:spPr>
      </p:pic>
      <p:pic>
        <p:nvPicPr>
          <p:cNvPr id="7" name="Graphic 6" descr="Decision chart">
            <a:hlinkClick r:id="rId3" action="ppaction://hlinksldjump"/>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80245" y="1052249"/>
            <a:ext cx="457200" cy="457200"/>
          </a:xfrm>
          <a:prstGeom prst="rect">
            <a:avLst/>
          </a:prstGeom>
        </p:spPr>
      </p:pic>
      <p:pic>
        <p:nvPicPr>
          <p:cNvPr id="8" name="Graphic 7" descr="Bullseye">
            <a:hlinkClick r:id="rId6" action="ppaction://hlinksldjump"/>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1476" y="2863533"/>
            <a:ext cx="914400" cy="914400"/>
          </a:xfrm>
          <a:prstGeom prst="rect">
            <a:avLst/>
          </a:prstGeom>
        </p:spPr>
      </p:pic>
      <p:pic>
        <p:nvPicPr>
          <p:cNvPr id="6" name="Graphic 5" descr="Bar chart">
            <a:hlinkClick r:id="rId9" action="ppaction://hlinksldjump"/>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2681" y="1681905"/>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9" y="706249"/>
            <a:ext cx="11029616" cy="655056"/>
          </a:xfrm>
        </p:spPr>
        <p:txBody>
          <a:bodyPr anchor="ctr"/>
          <a:lstStyle/>
          <a:p>
            <a:r>
              <a:rPr lang="en-GB" dirty="0">
                <a:solidFill>
                  <a:schemeClr val="tx1"/>
                </a:solidFill>
              </a:rPr>
              <a:t>links</a:t>
            </a:r>
            <a:endParaRPr lang="en-GB" dirty="0">
              <a:solidFill>
                <a:schemeClr val="tx1"/>
              </a:solidFill>
            </a:endParaRPr>
          </a:p>
        </p:txBody>
      </p:sp>
      <p:sp>
        <p:nvSpPr>
          <p:cNvPr id="4" name="Rectangle: Rounded Corners 3">
            <a:hlinkClick r:id="rId1"/>
          </p:cNvPr>
          <p:cNvSpPr/>
          <p:nvPr/>
        </p:nvSpPr>
        <p:spPr>
          <a:xfrm>
            <a:off x="1856509"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hlinkClick r:id="rId2"/>
          </p:cNvPr>
          <p:cNvSpPr/>
          <p:nvPr/>
        </p:nvSpPr>
        <p:spPr>
          <a:xfrm>
            <a:off x="6677891" y="1754910"/>
            <a:ext cx="3657600" cy="4258296"/>
          </a:xfrm>
          <a:prstGeom prst="roundRect">
            <a:avLst/>
          </a:prstGeom>
          <a:effectLst>
            <a:glow rad="228600">
              <a:schemeClr val="bg1">
                <a:alpha val="40000"/>
              </a:schemeClr>
            </a:glo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3"/>
          <a:stretch>
            <a:fillRect/>
          </a:stretch>
        </p:blipFill>
        <p:spPr>
          <a:xfrm>
            <a:off x="2523372" y="2355122"/>
            <a:ext cx="2312787" cy="1424292"/>
          </a:xfrm>
          <a:prstGeom prst="rect">
            <a:avLst/>
          </a:prstGeom>
        </p:spPr>
      </p:pic>
      <p:pic>
        <p:nvPicPr>
          <p:cNvPr id="8" name="Picture 7"/>
          <p:cNvPicPr>
            <a:picLocks noChangeAspect="1"/>
          </p:cNvPicPr>
          <p:nvPr/>
        </p:nvPicPr>
        <p:blipFill>
          <a:blip r:embed="rId4"/>
          <a:stretch>
            <a:fillRect/>
          </a:stretch>
        </p:blipFill>
        <p:spPr>
          <a:xfrm rot="10800000" flipV="1">
            <a:off x="8051798" y="2516724"/>
            <a:ext cx="981365" cy="981365"/>
          </a:xfrm>
          <a:prstGeom prst="rect">
            <a:avLst/>
          </a:prstGeom>
        </p:spPr>
      </p:pic>
      <p:sp>
        <p:nvSpPr>
          <p:cNvPr id="9" name="TextBox 8"/>
          <p:cNvSpPr txBox="1"/>
          <p:nvPr/>
        </p:nvSpPr>
        <p:spPr>
          <a:xfrm>
            <a:off x="2405149" y="4025236"/>
            <a:ext cx="2560320" cy="461665"/>
          </a:xfrm>
          <a:prstGeom prst="rect">
            <a:avLst/>
          </a:prstGeom>
          <a:noFill/>
        </p:spPr>
        <p:txBody>
          <a:bodyPr wrap="square" rtlCol="0">
            <a:spAutoFit/>
          </a:bodyPr>
          <a:lstStyle/>
          <a:p>
            <a:pPr algn="ctr"/>
            <a:r>
              <a:rPr lang="en-IN" sz="2400" dirty="0">
                <a:latin typeface="+mj-lt"/>
              </a:rPr>
              <a:t>Google Collab</a:t>
            </a:r>
            <a:endParaRPr lang="en-IN" sz="2400" dirty="0">
              <a:latin typeface="+mj-lt"/>
            </a:endParaRPr>
          </a:p>
        </p:txBody>
      </p:sp>
      <p:sp>
        <p:nvSpPr>
          <p:cNvPr id="10" name="TextBox 9"/>
          <p:cNvSpPr txBox="1"/>
          <p:nvPr/>
        </p:nvSpPr>
        <p:spPr>
          <a:xfrm>
            <a:off x="7260473" y="4025236"/>
            <a:ext cx="2560320" cy="461665"/>
          </a:xfrm>
          <a:prstGeom prst="rect">
            <a:avLst/>
          </a:prstGeom>
          <a:noFill/>
        </p:spPr>
        <p:txBody>
          <a:bodyPr wrap="square" rtlCol="0">
            <a:spAutoFit/>
          </a:bodyPr>
          <a:lstStyle/>
          <a:p>
            <a:pPr algn="ctr"/>
            <a:r>
              <a:rPr lang="en-IN" sz="2400" dirty="0">
                <a:latin typeface="+mj-lt"/>
              </a:rPr>
              <a:t>GitHub</a:t>
            </a:r>
            <a:endParaRPr lang="en-IN" sz="2400" dirty="0">
              <a:latin typeface="+mj-lt"/>
            </a:endParaRPr>
          </a:p>
        </p:txBody>
      </p:sp>
      <p:sp>
        <p:nvSpPr>
          <p:cNvPr id="11" name="TextBox 10"/>
          <p:cNvSpPr txBox="1"/>
          <p:nvPr/>
        </p:nvSpPr>
        <p:spPr>
          <a:xfrm>
            <a:off x="2357120" y="5080000"/>
            <a:ext cx="2656378" cy="338554"/>
          </a:xfrm>
          <a:prstGeom prst="rect">
            <a:avLst/>
          </a:prstGeom>
          <a:noFill/>
        </p:spPr>
        <p:txBody>
          <a:bodyPr wrap="square" rtlCol="0">
            <a:spAutoFit/>
          </a:bodyPr>
          <a:lstStyle/>
          <a:p>
            <a:pPr algn="ctr"/>
            <a:r>
              <a:rPr lang="en-IN" sz="1600" dirty="0"/>
              <a:t>Click on shape to open link</a:t>
            </a:r>
            <a:endParaRPr lang="en-IN" sz="1600" dirty="0"/>
          </a:p>
        </p:txBody>
      </p:sp>
      <p:sp>
        <p:nvSpPr>
          <p:cNvPr id="12" name="TextBox 11"/>
          <p:cNvSpPr txBox="1"/>
          <p:nvPr/>
        </p:nvSpPr>
        <p:spPr>
          <a:xfrm>
            <a:off x="7212444" y="5080000"/>
            <a:ext cx="2656378" cy="338554"/>
          </a:xfrm>
          <a:prstGeom prst="rect">
            <a:avLst/>
          </a:prstGeom>
          <a:noFill/>
        </p:spPr>
        <p:txBody>
          <a:bodyPr wrap="square" rtlCol="0">
            <a:spAutoFit/>
          </a:bodyPr>
          <a:lstStyle/>
          <a:p>
            <a:pPr algn="ctr"/>
            <a:r>
              <a:rPr lang="en-IN" sz="1600" dirty="0"/>
              <a:t>Click on shape to open link</a:t>
            </a:r>
            <a:endParaRPr lang="en-IN"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3275" y="2767330"/>
            <a:ext cx="7864475" cy="1322070"/>
          </a:xfrm>
          <a:prstGeom prst="rect">
            <a:avLst/>
          </a:prstGeom>
          <a:noFill/>
        </p:spPr>
        <p:txBody>
          <a:bodyPr wrap="square" rtlCol="0">
            <a:spAutoFit/>
          </a:bodyPr>
          <a:lstStyle/>
          <a:p>
            <a:r>
              <a:rPr lang="en-IN" sz="8000" dirty="0">
                <a:solidFill>
                  <a:schemeClr val="tx1"/>
                </a:solidFill>
              </a:rPr>
              <a:t>THANK YOU</a:t>
            </a:r>
            <a:endParaRPr lang="en-IN" sz="80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73778"/>
          </a:xfrm>
        </p:spPr>
        <p:txBody>
          <a:bodyPr>
            <a:normAutofit/>
          </a:bodyPr>
          <a:lstStyle/>
          <a:p>
            <a:pPr algn="ctr"/>
            <a:r>
              <a:rPr lang="en-GB" dirty="0">
                <a:ln/>
                <a:solidFill>
                  <a:schemeClr val="tx1"/>
                </a:solidFill>
                <a:effectLst>
                  <a:outerShdw blurRad="38100" dist="19050" dir="2700000" algn="tl" rotWithShape="0">
                    <a:schemeClr val="dk1">
                      <a:alpha val="40000"/>
                      <a:alpha val="40000"/>
                    </a:schemeClr>
                  </a:outerShdw>
                </a:effectLst>
              </a:rPr>
              <a:t>sentiment analysis of Restaurant reviews</a:t>
            </a:r>
            <a:br>
              <a:rPr lang="en-GB" dirty="0">
                <a:solidFill>
                  <a:schemeClr val="tx1"/>
                </a:solidFill>
              </a:rPr>
            </a:br>
            <a:endParaRPr lang="en-GB" dirty="0">
              <a:solidFill>
                <a:schemeClr val="tx1"/>
              </a:solidFill>
            </a:endParaRPr>
          </a:p>
        </p:txBody>
      </p:sp>
      <p:pic>
        <p:nvPicPr>
          <p:cNvPr id="3" name="Picture 2"/>
          <p:cNvPicPr>
            <a:picLocks noChangeAspect="1"/>
          </p:cNvPicPr>
          <p:nvPr/>
        </p:nvPicPr>
        <p:blipFill>
          <a:blip r:embed="rId1"/>
          <a:stretch>
            <a:fillRect/>
          </a:stretch>
        </p:blipFill>
        <p:spPr>
          <a:xfrm>
            <a:off x="7221731" y="2177592"/>
            <a:ext cx="4181560" cy="4060222"/>
          </a:xfrm>
          <a:prstGeom prst="rect">
            <a:avLst/>
          </a:prstGeom>
        </p:spPr>
      </p:pic>
      <p:sp>
        <p:nvSpPr>
          <p:cNvPr id="4" name="TextBox 3"/>
          <p:cNvSpPr txBox="1"/>
          <p:nvPr/>
        </p:nvSpPr>
        <p:spPr>
          <a:xfrm>
            <a:off x="581192" y="2499543"/>
            <a:ext cx="5690299" cy="3416320"/>
          </a:xfrm>
          <a:prstGeom prst="rect">
            <a:avLst/>
          </a:prstGeom>
          <a:noFill/>
        </p:spPr>
        <p:txBody>
          <a:bodyPr wrap="square" rtlCol="0">
            <a:spAutoFit/>
          </a:bodyPr>
          <a:lstStyle/>
          <a:p>
            <a:r>
              <a:rPr lang="en-IN" dirty="0">
                <a:solidFill>
                  <a:schemeClr val="tx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a:t>
            </a:r>
            <a:r>
              <a:rPr lang="en-IN" dirty="0">
                <a:solidFill>
                  <a:schemeClr val="bg1"/>
                </a:solidFill>
              </a:rPr>
              <a:t>be developing a AI algorithm that detects sentiment of a user based on its review.</a:t>
            </a:r>
            <a:endParaRPr lang="en-IN"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39790" y="671222"/>
            <a:ext cx="11029616" cy="601916"/>
          </a:xfrm>
        </p:spPr>
        <p:txBody>
          <a:bodyPr anchor="ctr"/>
          <a:lstStyle/>
          <a:p>
            <a:r>
              <a:rPr lang="en-US" dirty="0">
                <a:solidFill>
                  <a:schemeClr val="tx1"/>
                </a:solidFill>
              </a:rPr>
              <a:t>AGENDA</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91556" y="4463733"/>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82208" y="5197140"/>
            <a:ext cx="457200" cy="4572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3" name="Graphic 2" descr="Lightbulb and pencil"/>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543276" y="5197140"/>
            <a:ext cx="457200" cy="457200"/>
          </a:xfrm>
          <a:prstGeom prst="rect">
            <a:avLst/>
          </a:prstGeom>
        </p:spPr>
      </p:pic>
      <p:sp>
        <p:nvSpPr>
          <p:cNvPr id="9" name="TextBox 8"/>
          <p:cNvSpPr txBox="1"/>
          <p:nvPr/>
        </p:nvSpPr>
        <p:spPr>
          <a:xfrm>
            <a:off x="527902" y="1593130"/>
            <a:ext cx="7975076" cy="3139321"/>
          </a:xfrm>
          <a:prstGeom prst="rect">
            <a:avLst/>
          </a:prstGeom>
          <a:noFill/>
        </p:spPr>
        <p:txBody>
          <a:bodyPr wrap="square" rtlCol="0">
            <a:spAutoFit/>
          </a:bodyPr>
          <a:lstStyle/>
          <a:p>
            <a:r>
              <a:rPr lang="en-IN" dirty="0">
                <a:solidFill>
                  <a:schemeClr val="tx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a:t>
            </a:r>
            <a:r>
              <a:rPr lang="en-IN" dirty="0">
                <a:solidFill>
                  <a:schemeClr val="bg1"/>
                </a:solidFill>
              </a:rPr>
              <a:t>can perform well on their customers.</a:t>
            </a:r>
            <a:endParaRPr lang="en-IN"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34419" y="629093"/>
            <a:ext cx="11029616" cy="675413"/>
          </a:xfrm>
        </p:spPr>
        <p:txBody>
          <a:bodyPr anchor="ctr"/>
          <a:lstStyle/>
          <a:p>
            <a:r>
              <a:rPr lang="en-US" dirty="0">
                <a:solidFill>
                  <a:schemeClr val="tx1"/>
                </a:solidFill>
              </a:rPr>
              <a:t>Project Overview</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1476" y="2858986"/>
            <a:ext cx="914400" cy="9144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1556" y="4463733"/>
            <a:ext cx="457200" cy="4572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08416" y="1786052"/>
            <a:ext cx="457200" cy="457200"/>
          </a:xfrm>
          <a:prstGeom prst="rect">
            <a:avLst/>
          </a:prstGeom>
        </p:spPr>
      </p:pic>
      <p:pic>
        <p:nvPicPr>
          <p:cNvPr id="9" name="Graphic 8" descr="Lightbulb and pencil">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08" y="5197140"/>
            <a:ext cx="457200" cy="457200"/>
          </a:xfrm>
          <a:prstGeom prst="rect">
            <a:avLst/>
          </a:prstGeom>
        </p:spPr>
      </p:pic>
      <p:pic>
        <p:nvPicPr>
          <p:cNvPr id="3" name="Graphic 2" descr="Gears"/>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496142" y="5197140"/>
            <a:ext cx="457200" cy="457200"/>
          </a:xfrm>
          <a:prstGeom prst="rect">
            <a:avLst/>
          </a:prstGeom>
        </p:spPr>
      </p:pic>
      <p:sp>
        <p:nvSpPr>
          <p:cNvPr id="4" name="TextBox 3"/>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tx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endParaRPr lang="en-GB" sz="1600" i="0" dirty="0">
              <a:solidFill>
                <a:schemeClr val="tx1"/>
              </a:solidFill>
              <a:effectLst/>
              <a:latin typeface="Google Sans"/>
            </a:endParaRPr>
          </a:p>
          <a:p>
            <a:pPr algn="just"/>
            <a:endParaRPr lang="en-GB" sz="1600" i="0" dirty="0">
              <a:solidFill>
                <a:schemeClr val="tx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p:cNvGraphicFramePr/>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77495" y="702156"/>
            <a:ext cx="11029616" cy="570463"/>
          </a:xfrm>
        </p:spPr>
        <p:txBody>
          <a:bodyPr anchor="ctr"/>
          <a:lstStyle/>
          <a:p>
            <a:r>
              <a:rPr lang="en-US" dirty="0">
                <a:solidFill>
                  <a:schemeClr val="tx1"/>
                </a:solidFill>
              </a:rPr>
              <a:t>users</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04017" y="1786052"/>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476" y="2858986"/>
            <a:ext cx="914400" cy="914400"/>
          </a:xfrm>
          <a:prstGeom prst="rect">
            <a:avLst/>
          </a:prstGeom>
        </p:spPr>
      </p:pic>
      <p:pic>
        <p:nvPicPr>
          <p:cNvPr id="13" name="Graphic 12" descr="Checklist RT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480245" y="1083706"/>
            <a:ext cx="457200" cy="457200"/>
          </a:xfrm>
          <a:prstGeom prst="rect">
            <a:avLst/>
          </a:prstGeom>
        </p:spPr>
      </p:pic>
      <p:pic>
        <p:nvPicPr>
          <p:cNvPr id="4" name="Graphic 3" descr="Gears">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08" y="5197140"/>
            <a:ext cx="457200" cy="457200"/>
          </a:xfrm>
          <a:prstGeom prst="rect">
            <a:avLst/>
          </a:prstGeom>
        </p:spPr>
      </p:pic>
      <p:pic>
        <p:nvPicPr>
          <p:cNvPr id="9" name="Graphic 8" descr="Lightbulb and pencil">
            <a:hlinkClick r:id="rId13" action="ppaction://hlinksldjump"/>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91556" y="4463733"/>
            <a:ext cx="457200" cy="457200"/>
          </a:xfrm>
          <a:prstGeom prst="rect">
            <a:avLst/>
          </a:prstGeom>
        </p:spPr>
      </p:pic>
      <p:sp>
        <p:nvSpPr>
          <p:cNvPr id="3" name="TextBox 2"/>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tx1"/>
                </a:solidFill>
                <a:effectLst/>
                <a:latin typeface="Google Sans"/>
              </a:rPr>
              <a:t>The users of the sentiment analysis of restaurant reviews project are:</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a:p>
            <a:pPr marL="285750" indent="-285750" algn="just">
              <a:buFont typeface="Arial" panose="020B0604020202020204" pitchFamily="34" charset="0"/>
              <a:buChar char="•"/>
            </a:pPr>
            <a:r>
              <a:rPr lang="en-GB" sz="1600" b="0" i="0" dirty="0">
                <a:solidFill>
                  <a:schemeClr val="tx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endParaRPr lang="en-GB" sz="1600" b="0" i="0" dirty="0">
              <a:solidFill>
                <a:schemeClr val="tx1"/>
              </a:solidFill>
              <a:effectLst/>
              <a:latin typeface="Google Sans"/>
            </a:endParaRPr>
          </a:p>
          <a:p>
            <a:pPr marL="285750" indent="-285750" algn="just">
              <a:buFont typeface="Arial" panose="020B0604020202020204" pitchFamily="34" charset="0"/>
              <a:buChar char="•"/>
            </a:pPr>
            <a:r>
              <a:rPr lang="en-GB" sz="1600" b="0" i="0" dirty="0">
                <a:solidFill>
                  <a:schemeClr val="tx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endParaRPr lang="en-GB" sz="1600" b="0" i="0" dirty="0">
              <a:solidFill>
                <a:schemeClr val="tx1"/>
              </a:solidFill>
              <a:effectLst/>
              <a:latin typeface="Google Sans"/>
            </a:endParaRPr>
          </a:p>
          <a:p>
            <a:pPr marL="285750" indent="-285750" algn="just">
              <a:buFont typeface="Arial" panose="020B0604020202020204" pitchFamily="34" charset="0"/>
              <a:buChar char="•"/>
            </a:pPr>
            <a:endParaRPr lang="en-GB" sz="1600" dirty="0">
              <a:solidFill>
                <a:schemeClr val="tx1"/>
              </a:solidFill>
              <a:latin typeface="Google Sans"/>
            </a:endParaRPr>
          </a:p>
          <a:p>
            <a:pPr algn="just"/>
            <a:r>
              <a:rPr lang="en-GB" sz="1600" b="0" i="0" dirty="0">
                <a:solidFill>
                  <a:schemeClr val="tx1"/>
                </a:solidFill>
                <a:effectLst/>
                <a:latin typeface="Google Sans"/>
              </a:rPr>
              <a:t>Here is one examples of how the project can help users:</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p:txBody>
      </p:sp>
      <p:pic>
        <p:nvPicPr>
          <p:cNvPr id="8" name="Graphic 7" descr="Office worke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25634" y="4320421"/>
            <a:ext cx="914400" cy="914400"/>
          </a:xfrm>
          <a:prstGeom prst="rect">
            <a:avLst/>
          </a:prstGeom>
        </p:spPr>
      </p:pic>
      <p:pic>
        <p:nvPicPr>
          <p:cNvPr id="11" name="Graphic 10" descr="Use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88759" y="4377579"/>
            <a:ext cx="914400" cy="914400"/>
          </a:xfrm>
          <a:prstGeom prst="rect">
            <a:avLst/>
          </a:prstGeom>
        </p:spPr>
      </p:pic>
      <p:sp>
        <p:nvSpPr>
          <p:cNvPr id="12" name="TextBox 11"/>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tx1"/>
                </a:solidFill>
                <a:effectLst/>
                <a:latin typeface="Google Sans"/>
              </a:rPr>
              <a:t>A </a:t>
            </a:r>
            <a:r>
              <a:rPr lang="en-GB" sz="1600" b="1" i="0" dirty="0">
                <a:solidFill>
                  <a:schemeClr val="tx1"/>
                </a:solidFill>
                <a:effectLst/>
                <a:latin typeface="Google Sans"/>
              </a:rPr>
              <a:t>restaurant owner </a:t>
            </a:r>
            <a:r>
              <a:rPr lang="en-GB" sz="1600" b="0" i="0" dirty="0">
                <a:solidFill>
                  <a:schemeClr val="tx1"/>
                </a:solidFill>
                <a:effectLst/>
                <a:latin typeface="Google Sans"/>
              </a:rPr>
              <a:t>can use the model to identify which dishes are most popular with customers and which dishes need improvement. This information can be used to update the menu or make changes to the way dishes are prepared.</a:t>
            </a:r>
            <a:endParaRPr lang="en-GB" sz="1600" b="0" i="0" dirty="0">
              <a:solidFill>
                <a:schemeClr val="tx1"/>
              </a:solidFill>
              <a:effectLst/>
              <a:latin typeface="Google Sans"/>
            </a:endParaRPr>
          </a:p>
          <a:p>
            <a:pPr algn="just"/>
            <a:endParaRPr lang="en-GB" sz="1600" b="0" i="0" dirty="0">
              <a:solidFill>
                <a:schemeClr val="tx1"/>
              </a:solidFill>
              <a:effectLst/>
              <a:latin typeface="Google Sans"/>
            </a:endParaRPr>
          </a:p>
        </p:txBody>
      </p:sp>
      <p:sp>
        <p:nvSpPr>
          <p:cNvPr id="14" name="TextBox 13"/>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endParaRPr lang="en-GB" sz="1600" b="0" i="0" dirty="0">
              <a:solidFill>
                <a:schemeClr val="bg1"/>
              </a:solidFill>
              <a:effectLst/>
              <a:latin typeface="Google Sans"/>
            </a:endParaRPr>
          </a:p>
          <a:p>
            <a:pPr algn="just"/>
            <a:endParaRPr lang="en-IN" sz="1600" dirty="0">
              <a:solidFill>
                <a:schemeClr val="bg1"/>
              </a:solidFill>
            </a:endParaRPr>
          </a:p>
        </p:txBody>
      </p:sp>
      <p:sp>
        <p:nvSpPr>
          <p:cNvPr id="5" name="Text Box 4"/>
          <p:cNvSpPr txBox="1"/>
          <p:nvPr/>
        </p:nvSpPr>
        <p:spPr>
          <a:xfrm>
            <a:off x="1077595" y="4756785"/>
            <a:ext cx="309880" cy="368300"/>
          </a:xfrm>
          <a:prstGeom prst="rect">
            <a:avLst/>
          </a:prstGeom>
          <a:solidFill>
            <a:schemeClr val="bg1"/>
          </a:solidFill>
          <a:ln>
            <a:solidFill>
              <a:schemeClr val="tx1"/>
            </a:solidFill>
          </a:ln>
        </p:spPr>
        <p:txBody>
          <a:bodyPr wrap="none" rtlCol="0">
            <a:spAutoFit/>
          </a:bodyPr>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50629" y="762324"/>
            <a:ext cx="11029616" cy="542182"/>
          </a:xfrm>
        </p:spPr>
        <p:txBody>
          <a:bodyPr anchor="ctr"/>
          <a:lstStyle/>
          <a:p>
            <a:r>
              <a:rPr lang="en-US" dirty="0">
                <a:solidFill>
                  <a:schemeClr val="tx1"/>
                </a:solidFill>
              </a:rPr>
              <a:t>Solution</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0245" y="1067916"/>
            <a:ext cx="457200" cy="457200"/>
          </a:xfrm>
          <a:prstGeom prst="rect">
            <a:avLst/>
          </a:prstGeom>
        </p:spPr>
      </p:pic>
      <p:pic>
        <p:nvPicPr>
          <p:cNvPr id="17" name="Graphic 16" descr="Target Audience">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8416" y="1786052"/>
            <a:ext cx="457200" cy="457200"/>
          </a:xfrm>
          <a:prstGeom prst="rect">
            <a:avLst/>
          </a:prstGeom>
        </p:spPr>
      </p:pic>
      <p:pic>
        <p:nvPicPr>
          <p:cNvPr id="4" name="Graphic 3" descr="Gears">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1556" y="4463733"/>
            <a:ext cx="457200" cy="457200"/>
          </a:xfrm>
          <a:prstGeom prst="rect">
            <a:avLst/>
          </a:prstGeom>
        </p:spPr>
      </p:pic>
      <p:pic>
        <p:nvPicPr>
          <p:cNvPr id="9" name="Graphic 8" descr="Lightbulb and pencil">
            <a:hlinkClick r:id="rId10" action="ppaction://hlinksldjump"/>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2616" y="2863533"/>
            <a:ext cx="914400" cy="914400"/>
          </a:xfrm>
          <a:prstGeom prst="rect">
            <a:avLst/>
          </a:prstGeom>
        </p:spPr>
      </p:pic>
      <p:pic>
        <p:nvPicPr>
          <p:cNvPr id="3" name="Graphic 2" descr="Checklist RTL"/>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54905" y="1102560"/>
            <a:ext cx="457200" cy="457200"/>
          </a:xfrm>
          <a:prstGeom prst="rect">
            <a:avLst/>
          </a:prstGeom>
        </p:spPr>
      </p:pic>
      <p:sp>
        <p:nvSpPr>
          <p:cNvPr id="5" name="TextBox 4"/>
          <p:cNvSpPr txBox="1"/>
          <p:nvPr/>
        </p:nvSpPr>
        <p:spPr>
          <a:xfrm>
            <a:off x="450629" y="1488364"/>
            <a:ext cx="8517871" cy="1754326"/>
          </a:xfrm>
          <a:prstGeom prst="rect">
            <a:avLst/>
          </a:prstGeom>
          <a:noFill/>
        </p:spPr>
        <p:txBody>
          <a:bodyPr wrap="square" rtlCol="0">
            <a:spAutoFit/>
          </a:bodyPr>
          <a:lstStyle/>
          <a:p>
            <a:pPr algn="just"/>
            <a:r>
              <a:rPr lang="en-IN" dirty="0">
                <a:solidFill>
                  <a:schemeClr val="tx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endParaRPr lang="en-IN" dirty="0">
              <a:solidFill>
                <a:schemeClr val="tx1"/>
              </a:solidFill>
            </a:endParaRPr>
          </a:p>
        </p:txBody>
      </p:sp>
      <p:grpSp>
        <p:nvGrpSpPr>
          <p:cNvPr id="26" name="Group 25"/>
          <p:cNvGrpSpPr/>
          <p:nvPr/>
        </p:nvGrpSpPr>
        <p:grpSpPr>
          <a:xfrm>
            <a:off x="615259" y="4023030"/>
            <a:ext cx="1554481" cy="1395167"/>
            <a:chOff x="4723706" y="3956428"/>
            <a:chExt cx="1554481" cy="1395167"/>
          </a:xfrm>
        </p:grpSpPr>
        <p:sp>
          <p:nvSpPr>
            <p:cNvPr id="25" name="Rectangle: Rounded Corners 24"/>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endParaRPr lang="en-IN" dirty="0"/>
            </a:p>
          </p:txBody>
        </p:sp>
        <p:pic>
          <p:nvPicPr>
            <p:cNvPr id="14" name="Graphic 13" descr="Customer review RTL"/>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92442" y="4189413"/>
              <a:ext cx="548640" cy="548640"/>
            </a:xfrm>
            <a:prstGeom prst="rect">
              <a:avLst/>
            </a:prstGeom>
          </p:spPr>
        </p:pic>
      </p:grpSp>
      <p:sp>
        <p:nvSpPr>
          <p:cNvPr id="19" name="Rectangle: Rounded Corners 18"/>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endParaRPr lang="en-IN" dirty="0"/>
          </a:p>
        </p:txBody>
      </p:sp>
      <p:pic>
        <p:nvPicPr>
          <p:cNvPr id="24" name="Graphic 23" descr="Single gea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10231" y="4295354"/>
            <a:ext cx="509301" cy="509301"/>
          </a:xfrm>
          <a:prstGeom prst="rect">
            <a:avLst/>
          </a:prstGeom>
        </p:spPr>
      </p:pic>
      <p:sp>
        <p:nvSpPr>
          <p:cNvPr id="27" name="Rectangle: Rounded Corners 26"/>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endParaRPr lang="en-IN" dirty="0"/>
          </a:p>
        </p:txBody>
      </p:sp>
      <p:sp>
        <p:nvSpPr>
          <p:cNvPr id="29" name="Rectangle: Rounded Corners 28"/>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endParaRPr lang="en-IN" dirty="0"/>
          </a:p>
        </p:txBody>
      </p:sp>
      <p:pic>
        <p:nvPicPr>
          <p:cNvPr id="31" name="Graphic 30" descr="Smiling face with solid fill"/>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65799" y="3610607"/>
            <a:ext cx="548640" cy="548640"/>
          </a:xfrm>
          <a:prstGeom prst="rect">
            <a:avLst/>
          </a:prstGeom>
        </p:spPr>
      </p:pic>
      <p:pic>
        <p:nvPicPr>
          <p:cNvPr id="33" name="Graphic 32" descr="Sad face with solid fill"/>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978448" y="5565890"/>
            <a:ext cx="548640" cy="548640"/>
          </a:xfrm>
          <a:prstGeom prst="rect">
            <a:avLst/>
          </a:prstGeom>
        </p:spPr>
      </p:pic>
      <p:cxnSp>
        <p:nvCxnSpPr>
          <p:cNvPr id="35" name="Straight Arrow Connector 34"/>
          <p:cNvCxnSpPr>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p:cNvCxnSpPr>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3" action="ppaction://hlinksldjump"/>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480245" y="5189596"/>
            <a:ext cx="457200" cy="457200"/>
          </a:xfrm>
          <a:prstGeom prst="rect">
            <a:avLst/>
          </a:prstGeom>
        </p:spPr>
      </p:pic>
      <p:pic>
        <p:nvPicPr>
          <p:cNvPr id="8" name="Graphic 7" descr="Bar chart"/>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54905" y="5221952"/>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584805" y="1064782"/>
            <a:ext cx="8873893" cy="627023"/>
          </a:xfrm>
        </p:spPr>
        <p:txBody>
          <a:bodyPr anchor="ctr"/>
          <a:lstStyle/>
          <a:p>
            <a:r>
              <a:rPr lang="en-US" dirty="0">
                <a:solidFill>
                  <a:schemeClr val="tx1"/>
                </a:solidFill>
              </a:rPr>
              <a:t>Wow in system</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1" action="ppaction://hlinksldjump"/>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0245" y="1067916"/>
            <a:ext cx="457200" cy="457200"/>
          </a:xfrm>
          <a:prstGeom prst="rect">
            <a:avLst/>
          </a:prstGeom>
        </p:spPr>
      </p:pic>
      <p:pic>
        <p:nvPicPr>
          <p:cNvPr id="4" name="Graphic 3" descr="Gears">
            <a:hlinkClick r:id="rId4" action="ppaction://hlinksldjump"/>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476" y="2863533"/>
            <a:ext cx="914400" cy="914400"/>
          </a:xfrm>
          <a:prstGeom prst="rect">
            <a:avLst/>
          </a:prstGeom>
        </p:spPr>
      </p:pic>
      <p:pic>
        <p:nvPicPr>
          <p:cNvPr id="9" name="Graphic 8" descr="Lightbulb and pencil">
            <a:hlinkClick r:id="rId7" action="ppaction://hlinksldjump"/>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716" y="1779637"/>
            <a:ext cx="457200" cy="457200"/>
          </a:xfrm>
          <a:prstGeom prst="rect">
            <a:avLst/>
          </a:prstGeom>
        </p:spPr>
      </p:pic>
      <p:pic>
        <p:nvPicPr>
          <p:cNvPr id="3" name="Graphic 2" descr="Ey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81942" y="1149694"/>
            <a:ext cx="457200" cy="457200"/>
          </a:xfrm>
          <a:prstGeom prst="rect">
            <a:avLst/>
          </a:prstGeom>
        </p:spPr>
      </p:pic>
      <p:sp>
        <p:nvSpPr>
          <p:cNvPr id="5" name="TextBox 4"/>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tx1"/>
                </a:solidFill>
              </a:rPr>
              <a:t>Accurate results</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Accurate classification</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Higher accuracy</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Flexible</a:t>
            </a:r>
            <a:endParaRPr lang="en-IN" sz="2800" dirty="0">
              <a:solidFill>
                <a:schemeClr val="tx1"/>
              </a:solidFill>
            </a:endParaRPr>
          </a:p>
          <a:p>
            <a:pPr marL="285750" indent="-285750">
              <a:buFont typeface="Arial" panose="020B0604020202020204" pitchFamily="34" charset="0"/>
              <a:buChar char="•"/>
            </a:pPr>
            <a:r>
              <a:rPr lang="en-IN" sz="2800" dirty="0">
                <a:solidFill>
                  <a:schemeClr val="tx1"/>
                </a:solidFill>
              </a:rPr>
              <a:t>Scalable</a:t>
            </a:r>
            <a:endParaRPr lang="en-IN" sz="2800" dirty="0">
              <a:solidFill>
                <a:schemeClr val="tx1"/>
              </a:solidFill>
            </a:endParaRPr>
          </a:p>
          <a:p>
            <a:pPr marL="285750" indent="-285750">
              <a:buFont typeface="Arial" panose="020B0604020202020204" pitchFamily="34" charset="0"/>
              <a:buChar char="•"/>
            </a:pPr>
            <a:endParaRPr lang="en-IN" sz="2800" dirty="0">
              <a:solidFill>
                <a:schemeClr val="tx1"/>
              </a:solidFill>
            </a:endParaRPr>
          </a:p>
        </p:txBody>
      </p:sp>
      <p:pic>
        <p:nvPicPr>
          <p:cNvPr id="8" name="Graphic 7" descr="Decision chart">
            <a:hlinkClick r:id="rId12" action="ppaction://hlinksldjump"/>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pic>
        <p:nvPicPr>
          <p:cNvPr id="11" name="Graphic 10" descr="Bullseye"/>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681942" y="5330457"/>
            <a:ext cx="457200" cy="457200"/>
          </a:xfrm>
          <a:prstGeom prst="rect">
            <a:avLst/>
          </a:prstGeom>
        </p:spPr>
      </p:pic>
      <p:pic>
        <p:nvPicPr>
          <p:cNvPr id="10" name="Graphic 9" descr="Bar chart">
            <a:hlinkClick r:id="rId17" action="ppaction://hlinksldjump"/>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80245" y="5240499"/>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p:cNvSpPr>
            <a:spLocks noGrp="1"/>
          </p:cNvSpPr>
          <p:nvPr>
            <p:ph type="title"/>
          </p:nvPr>
        </p:nvSpPr>
        <p:spPr>
          <a:xfrm>
            <a:off x="457543" y="742692"/>
            <a:ext cx="8873893" cy="627023"/>
          </a:xfrm>
        </p:spPr>
        <p:txBody>
          <a:bodyPr anchor="ctr"/>
          <a:lstStyle/>
          <a:p>
            <a:r>
              <a:rPr lang="en-US" dirty="0">
                <a:solidFill>
                  <a:schemeClr val="tx1"/>
                </a:solidFill>
              </a:rPr>
              <a:t>Modelling</a:t>
            </a:r>
            <a:endParaRPr lang="en-US" dirty="0">
              <a:solidFill>
                <a:schemeClr val="tx1"/>
              </a:solidFill>
            </a:endParaRPr>
          </a:p>
        </p:txBody>
      </p:sp>
      <p:sp>
        <p:nvSpPr>
          <p:cNvPr id="6" name="Oval 5"/>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65844" y="1606894"/>
            <a:ext cx="457200" cy="457200"/>
          </a:xfrm>
          <a:prstGeom prst="rect">
            <a:avLst/>
          </a:prstGeom>
        </p:spPr>
      </p:pic>
      <p:pic>
        <p:nvPicPr>
          <p:cNvPr id="9" name="Graphic 8" descr="Lightbulb and penci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70679" y="1067916"/>
            <a:ext cx="457200" cy="457200"/>
          </a:xfrm>
          <a:prstGeom prst="rect">
            <a:avLst/>
          </a:prstGeom>
        </p:spPr>
      </p:pic>
      <p:pic>
        <p:nvPicPr>
          <p:cNvPr id="3" name="Graphic 2" descr="Eye"/>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81942" y="1149694"/>
            <a:ext cx="457200" cy="457200"/>
          </a:xfrm>
          <a:prstGeom prst="rect">
            <a:avLst/>
          </a:prstGeom>
        </p:spPr>
      </p:pic>
      <p:sp>
        <p:nvSpPr>
          <p:cNvPr id="8" name="TextBox 7"/>
          <p:cNvSpPr txBox="1"/>
          <p:nvPr/>
        </p:nvSpPr>
        <p:spPr>
          <a:xfrm>
            <a:off x="461118" y="1461154"/>
            <a:ext cx="8013579" cy="2031325"/>
          </a:xfrm>
          <a:prstGeom prst="rect">
            <a:avLst/>
          </a:prstGeom>
          <a:noFill/>
        </p:spPr>
        <p:txBody>
          <a:bodyPr wrap="square" rtlCol="0">
            <a:spAutoFit/>
          </a:bodyPr>
          <a:lstStyle/>
          <a:p>
            <a:r>
              <a:rPr lang="en-IN" dirty="0">
                <a:solidFill>
                  <a:schemeClr val="tx1"/>
                </a:solidFill>
              </a:rPr>
              <a:t>The algorithm was developed in four stages</a:t>
            </a:r>
            <a:endParaRPr lang="en-IN" dirty="0">
              <a:solidFill>
                <a:schemeClr val="tx1"/>
              </a:solidFill>
            </a:endParaRPr>
          </a:p>
          <a:p>
            <a:endParaRPr lang="en-IN" dirty="0">
              <a:solidFill>
                <a:schemeClr val="tx1"/>
              </a:solidFill>
            </a:endParaRPr>
          </a:p>
          <a:p>
            <a:pPr marL="342900" indent="-342900" algn="just">
              <a:buFont typeface="+mj-lt"/>
              <a:buAutoNum type="arabicPeriod"/>
            </a:pPr>
            <a:r>
              <a:rPr lang="en-IN" dirty="0">
                <a:solidFill>
                  <a:schemeClr val="tx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endParaRPr lang="en-IN" dirty="0">
              <a:solidFill>
                <a:schemeClr val="tx1"/>
              </a:solidFill>
            </a:endParaRPr>
          </a:p>
        </p:txBody>
      </p:sp>
      <p:pic>
        <p:nvPicPr>
          <p:cNvPr id="10" name="Picture 9"/>
          <p:cNvPicPr>
            <a:picLocks noChangeAspect="1"/>
          </p:cNvPicPr>
          <p:nvPr/>
        </p:nvPicPr>
        <p:blipFill rotWithShape="1">
          <a:blip r:embed="rId7"/>
          <a:srcRect r="34012"/>
          <a:stretch>
            <a:fillRect/>
          </a:stretch>
        </p:blipFill>
        <p:spPr>
          <a:xfrm>
            <a:off x="887700" y="3782291"/>
            <a:ext cx="7586997" cy="2505075"/>
          </a:xfrm>
          <a:prstGeom prst="rect">
            <a:avLst/>
          </a:prstGeom>
        </p:spPr>
      </p:pic>
      <p:pic>
        <p:nvPicPr>
          <p:cNvPr id="12" name="Graphic 11" descr="Decision chart"/>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6809" y="2834662"/>
            <a:ext cx="914400" cy="914400"/>
          </a:xfrm>
          <a:prstGeom prst="rect">
            <a:avLst/>
          </a:prstGeom>
        </p:spPr>
      </p:pic>
      <p:pic>
        <p:nvPicPr>
          <p:cNvPr id="13" name="Graphic 12" descr="Bullsey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70679" y="5255485"/>
            <a:ext cx="457200" cy="457200"/>
          </a:xfrm>
          <a:prstGeom prst="rect">
            <a:avLst/>
          </a:prstGeom>
        </p:spPr>
      </p:pic>
      <p:pic>
        <p:nvPicPr>
          <p:cNvPr id="5" name="Graphic 4" descr="Bar chart"/>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28716" y="4609306"/>
            <a:ext cx="457200" cy="4572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118" y="669303"/>
            <a:ext cx="11029616" cy="655056"/>
          </a:xfrm>
        </p:spPr>
        <p:txBody>
          <a:bodyPr anchor="ctr"/>
          <a:lstStyle/>
          <a:p>
            <a:r>
              <a:rPr lang="en-GB" dirty="0">
                <a:solidFill>
                  <a:schemeClr val="tx1"/>
                </a:solidFill>
              </a:rPr>
              <a:t>MODELLING</a:t>
            </a:r>
            <a:endParaRPr lang="en-GB" dirty="0">
              <a:solidFill>
                <a:schemeClr val="tx1"/>
              </a:solidFill>
            </a:endParaRPr>
          </a:p>
        </p:txBody>
      </p:sp>
      <p:sp>
        <p:nvSpPr>
          <p:cNvPr id="4" name="Freeform: Shape 3"/>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p:cNvGraphicFramePr/>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5704</Words>
  <Application>WPS Presentation</Application>
  <PresentationFormat>Widescreen</PresentationFormat>
  <Paragraphs>107</Paragraphs>
  <Slides>16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Wingdings 2</vt:lpstr>
      <vt:lpstr>Google Sans</vt:lpstr>
      <vt:lpstr>Thonburi</vt:lpstr>
      <vt:lpstr>Franklin Gothic Book</vt:lpstr>
      <vt:lpstr>苹方-简</vt:lpstr>
      <vt:lpstr>Franklin Gothic Demi</vt:lpstr>
      <vt:lpstr>Microsoft YaHei</vt:lpstr>
      <vt:lpstr>汉仪旗黑</vt:lpstr>
      <vt:lpstr>Arial Unicode MS</vt:lpstr>
      <vt:lpstr>Calibri</vt:lpstr>
      <vt:lpstr>Helvetica Neue</vt:lpstr>
      <vt:lpstr>宋体-简</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ayushsingh</cp:lastModifiedBy>
  <cp:revision>18</cp:revision>
  <dcterms:created xsi:type="dcterms:W3CDTF">2024-08-03T16:26:45Z</dcterms:created>
  <dcterms:modified xsi:type="dcterms:W3CDTF">2024-08-03T16:26:45Z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1033-5.7.2.8094</vt:lpwstr>
  </property>
</Properties>
</file>